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17.xml" ContentType="application/vnd.openxmlformats-officedocument.presentationml.notesSl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19.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0.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21.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2.xml" ContentType="application/vnd.openxmlformats-officedocument.presentationml.notesSlide+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notesSlides/notesSlide23.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4.xml" ContentType="application/vnd.openxmlformats-officedocument.presentationml.notesSlide+xml"/>
  <Override PartName="/ppt/charts/chart33.xml" ContentType="application/vnd.openxmlformats-officedocument.drawingml.chart+xml"/>
  <Override PartName="/ppt/charts/chart34.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5.xml" ContentType="application/vnd.openxmlformats-officedocument.presentationml.notesSlide+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6.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7.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notesSlides/notesSlide28.xml" ContentType="application/vnd.openxmlformats-officedocument.presentationml.notesSlide+xml"/>
  <Override PartName="/ppt/charts/chart45.xml" ContentType="application/vnd.openxmlformats-officedocument.drawingml.chart+xml"/>
  <Override PartName="/ppt/charts/chart46.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9.xml" ContentType="application/vnd.openxmlformats-officedocument.presentationml.notesSlide+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30.xml" ContentType="application/vnd.openxmlformats-officedocument.presentationml.notesSlide+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1.xml" ContentType="application/vnd.openxmlformats-officedocument.presentationml.notesSlide+xml"/>
  <Override PartName="/ppt/charts/chart53.xml" ContentType="application/vnd.openxmlformats-officedocument.drawingml.chart+xml"/>
  <Override PartName="/ppt/charts/chart54.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2.xml" ContentType="application/vnd.openxmlformats-officedocument.presentationml.notesSlide+xml"/>
  <Override PartName="/ppt/charts/chart55.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notesSlides/notesSlide36.xml" ContentType="application/vnd.openxmlformats-officedocument.presentationml.notesSlide+xml"/>
  <Override PartName="/ppt/charts/chart58.xml" ContentType="application/vnd.openxmlformats-officedocument.drawingml.chart+xml"/>
  <Override PartName="/ppt/charts/chart59.xml" ContentType="application/vnd.openxmlformats-officedocument.drawingml.chart+xml"/>
  <Override PartName="/ppt/notesSlides/notesSlide37.xml" ContentType="application/vnd.openxmlformats-officedocument.presentationml.notesSlide+xml"/>
  <Override PartName="/ppt/charts/chart60.xml" ContentType="application/vnd.openxmlformats-officedocument.drawingml.chart+xml"/>
  <Override PartName="/ppt/charts/chart61.xml" ContentType="application/vnd.openxmlformats-officedocument.drawingml.chart+xml"/>
  <Override PartName="/ppt/notesSlides/notesSlide38.xml" ContentType="application/vnd.openxmlformats-officedocument.presentationml.notesSlide+xml"/>
  <Override PartName="/ppt/charts/chart62.xml" ContentType="application/vnd.openxmlformats-officedocument.drawingml.chart+xml"/>
  <Override PartName="/ppt/notesSlides/notesSlide39.xml" ContentType="application/vnd.openxmlformats-officedocument.presentationml.notesSlide+xml"/>
  <Override PartName="/ppt/charts/chart63.xml" ContentType="application/vnd.openxmlformats-officedocument.drawingml.chart+xml"/>
  <Override PartName="/ppt/charts/chart64.xml" ContentType="application/vnd.openxmlformats-officedocument.drawingml.chart+xml"/>
  <Override PartName="/ppt/notesSlides/notesSlide40.xml" ContentType="application/vnd.openxmlformats-officedocument.presentationml.notesSlide+xml"/>
  <Override PartName="/ppt/charts/chart65.xml" ContentType="application/vnd.openxmlformats-officedocument.drawingml.chart+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66.xml" ContentType="application/vnd.openxmlformats-officedocument.drawingml.char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67.xml" ContentType="application/vnd.openxmlformats-officedocument.drawingml.chart+xml"/>
  <Override PartName="/ppt/notesSlides/notesSlide45.xml" ContentType="application/vnd.openxmlformats-officedocument.presentationml.notesSlide+xml"/>
  <Override PartName="/ppt/charts/chart68.xml" ContentType="application/vnd.openxmlformats-officedocument.drawingml.chart+xml"/>
  <Override PartName="/ppt/charts/chart69.xml" ContentType="application/vnd.openxmlformats-officedocument.drawingml.chart+xml"/>
  <Override PartName="/ppt/notesSlides/notesSlide46.xml" ContentType="application/vnd.openxmlformats-officedocument.presentationml.notesSlide+xml"/>
  <Override PartName="/ppt/charts/chart70.xml" ContentType="application/vnd.openxmlformats-officedocument.drawingml.chart+xml"/>
  <Override PartName="/ppt/charts/chart71.xml" ContentType="application/vnd.openxmlformats-officedocument.drawingml.chart+xml"/>
  <Override PartName="/ppt/notesSlides/notesSlide47.xml" ContentType="application/vnd.openxmlformats-officedocument.presentationml.notesSlide+xml"/>
  <Override PartName="/ppt/charts/chart72.xml" ContentType="application/vnd.openxmlformats-officedocument.drawingml.chart+xml"/>
  <Override PartName="/ppt/notesSlides/notesSlide48.xml" ContentType="application/vnd.openxmlformats-officedocument.presentationml.notesSlide+xml"/>
  <Override PartName="/ppt/charts/chart73.xml" ContentType="application/vnd.openxmlformats-officedocument.drawingml.chart+xml"/>
  <Override PartName="/ppt/charts/chart74.xml" ContentType="application/vnd.openxmlformats-officedocument.drawingml.chart+xml"/>
  <Override PartName="/ppt/notesSlides/notesSlide49.xml" ContentType="application/vnd.openxmlformats-officedocument.presentationml.notesSlide+xml"/>
  <Override PartName="/ppt/charts/chart75.xml" ContentType="application/vnd.openxmlformats-officedocument.drawingml.chart+xml"/>
  <Override PartName="/ppt/notesSlides/notesSlide50.xml" ContentType="application/vnd.openxmlformats-officedocument.presentationml.notesSlide+xml"/>
  <Override PartName="/ppt/charts/chart76.xml" ContentType="application/vnd.openxmlformats-officedocument.drawingml.chart+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4"/>
  </p:notesMasterIdLst>
  <p:handoutMasterIdLst>
    <p:handoutMasterId r:id="rId75"/>
  </p:handoutMasterIdLst>
  <p:sldIdLst>
    <p:sldId id="1582" r:id="rId5"/>
    <p:sldId id="1583" r:id="rId6"/>
    <p:sldId id="1614" r:id="rId7"/>
    <p:sldId id="1623" r:id="rId8"/>
    <p:sldId id="1624" r:id="rId9"/>
    <p:sldId id="1625" r:id="rId10"/>
    <p:sldId id="1613" r:id="rId11"/>
    <p:sldId id="1777" r:id="rId12"/>
    <p:sldId id="1591" r:id="rId13"/>
    <p:sldId id="1778" r:id="rId14"/>
    <p:sldId id="1603" r:id="rId15"/>
    <p:sldId id="1615" r:id="rId16"/>
    <p:sldId id="1686" r:id="rId17"/>
    <p:sldId id="1643" r:id="rId18"/>
    <p:sldId id="1620" r:id="rId19"/>
    <p:sldId id="1598" r:id="rId20"/>
    <p:sldId id="1622" r:id="rId21"/>
    <p:sldId id="1626" r:id="rId22"/>
    <p:sldId id="1753" r:id="rId23"/>
    <p:sldId id="1922" r:id="rId24"/>
    <p:sldId id="1628" r:id="rId25"/>
    <p:sldId id="1743" r:id="rId26"/>
    <p:sldId id="1968" r:id="rId27"/>
    <p:sldId id="1630" r:id="rId28"/>
    <p:sldId id="1746" r:id="rId29"/>
    <p:sldId id="1841" r:id="rId30"/>
    <p:sldId id="1631" r:id="rId31"/>
    <p:sldId id="1748" r:id="rId32"/>
    <p:sldId id="1632" r:id="rId33"/>
    <p:sldId id="1749" r:id="rId34"/>
    <p:sldId id="1768" r:id="rId35"/>
    <p:sldId id="1769" r:id="rId36"/>
    <p:sldId id="1770" r:id="rId37"/>
    <p:sldId id="1771" r:id="rId38"/>
    <p:sldId id="1842" r:id="rId39"/>
    <p:sldId id="1772" r:id="rId40"/>
    <p:sldId id="1773" r:id="rId41"/>
    <p:sldId id="1774" r:id="rId42"/>
    <p:sldId id="1775" r:id="rId43"/>
    <p:sldId id="1844" r:id="rId44"/>
    <p:sldId id="1845" r:id="rId45"/>
    <p:sldId id="1846" r:id="rId46"/>
    <p:sldId id="1847" r:id="rId47"/>
    <p:sldId id="1616" r:id="rId48"/>
    <p:sldId id="1817" r:id="rId49"/>
    <p:sldId id="1921" r:id="rId50"/>
    <p:sldId id="1923" r:id="rId51"/>
    <p:sldId id="1924" r:id="rId52"/>
    <p:sldId id="1969" r:id="rId53"/>
    <p:sldId id="1925" r:id="rId54"/>
    <p:sldId id="1970" r:id="rId55"/>
    <p:sldId id="1926" r:id="rId56"/>
    <p:sldId id="1940" r:id="rId57"/>
    <p:sldId id="1929" r:id="rId58"/>
    <p:sldId id="1930" r:id="rId59"/>
    <p:sldId id="1932" r:id="rId60"/>
    <p:sldId id="1933" r:id="rId61"/>
    <p:sldId id="1935" r:id="rId62"/>
    <p:sldId id="1936" r:id="rId63"/>
    <p:sldId id="1937" r:id="rId64"/>
    <p:sldId id="1938" r:id="rId65"/>
    <p:sldId id="1617" r:id="rId66"/>
    <p:sldId id="1820" r:id="rId67"/>
    <p:sldId id="1618" r:id="rId68"/>
    <p:sldId id="1821" r:id="rId69"/>
    <p:sldId id="1819" r:id="rId70"/>
    <p:sldId id="1822" r:id="rId71"/>
    <p:sldId id="1696" r:id="rId72"/>
    <p:sldId id="1619"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guide id="4" orient="horz" pos="163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C289B148-69CD-F408-ABD0-570112907BB6}" name="Nicola Lawson" initials="NL" userId="S::Nicola.Lawson@cqc.org.uk::54ea8d3a-df9c-4289-9af4-54e9202d4ea8" providerId="AD"/>
  <p188:author id="{175DE54D-B071-8829-1CBE-DDE26626C8D9}" name="James, Alice" initials="AJ" userId="S::alice.james@cqc.org.uk::957c40c3-74fc-4387-b314-23310550a198" providerId="AD"/>
  <p188:author id="{F5254F77-C5AC-F9CB-37B0-EE61F29EF697}" name="Chris Laws" initials="CL" userId="S::Chris.Laws@surveycoordination.com::661b02b2-841c-4d08-a2de-8ae9f1c1cadb" providerId="AD"/>
  <p188:author id="{2A247F89-00B1-9D16-6730-B1B987D764C2}" name="Giorgia Dimiccoli" initials="GD" userId="S::Giorgia.Dimiccoli@pickereurope.ac.uk::2fffb91b-ffc2-41b3-8f3d-74d2d2ce32f9" providerId="AD"/>
  <p188:author id="{CACFB889-A907-AAC1-EA10-354E61830DD7}" name="Rupert Brice" initials="RB" userId="S::Rupert.Brice@pickereurope.ac.uk::e7b4ee25-0084-428a-9820-8e2985d3ec0b"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8BA7"/>
    <a:srgbClr val="746280"/>
    <a:srgbClr val="6D276A"/>
    <a:srgbClr val="6B2768"/>
    <a:srgbClr val="D9D9D9"/>
    <a:srgbClr val="756382"/>
    <a:srgbClr val="FFFFFF"/>
    <a:srgbClr val="2F469C"/>
    <a:srgbClr val="EDEDE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96126" autoAdjust="0"/>
  </p:normalViewPr>
  <p:slideViewPr>
    <p:cSldViewPr snapToGrid="0">
      <p:cViewPr varScale="1">
        <p:scale>
          <a:sx n="88" d="100"/>
          <a:sy n="88" d="100"/>
        </p:scale>
        <p:origin x="389" y="67"/>
      </p:cViewPr>
      <p:guideLst>
        <p:guide orient="horz" pos="663"/>
        <p:guide pos="3863"/>
        <p:guide orient="horz" pos="1593"/>
        <p:guide orient="horz" pos="1638"/>
      </p:guideLst>
    </p:cSldViewPr>
  </p:slideViewPr>
  <p:outlineViewPr>
    <p:cViewPr>
      <p:scale>
        <a:sx n="33" d="100"/>
        <a:sy n="33" d="100"/>
      </p:scale>
      <p:origin x="0" y="-7032"/>
    </p:cViewPr>
  </p:outlineViewPr>
  <p:notesTextViewPr>
    <p:cViewPr>
      <p:scale>
        <a:sx n="1" d="1"/>
        <a:sy n="1" d="1"/>
      </p:scale>
      <p:origin x="0" y="0"/>
    </p:cViewPr>
  </p:notesTextViewPr>
  <p:sorterViewPr>
    <p:cViewPr>
      <p:scale>
        <a:sx n="100" d="100"/>
        <a:sy n="100" d="100"/>
      </p:scale>
      <p:origin x="0" y="-20334"/>
    </p:cViewPr>
  </p:sorterViewPr>
  <p:notesViewPr>
    <p:cSldViewPr snapToGrid="0">
      <p:cViewPr varScale="1">
        <p:scale>
          <a:sx n="80" d="100"/>
          <a:sy n="80" d="100"/>
        </p:scale>
        <p:origin x="3702" y="11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viewProps" Target="viewProps.xml"/><Relationship Id="rId8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image" Target="../media/image14.pn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14.png"/></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4.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4.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4.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4.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4.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4.png"/></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4.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4.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4.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4.png"/></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8.xml"/><Relationship Id="rId1" Type="http://schemas.microsoft.com/office/2011/relationships/chartStyle" Target="style8.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4.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4.png"/></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image" Target="../media/image14.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4.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4.png"/></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9.xml"/><Relationship Id="rId1" Type="http://schemas.microsoft.com/office/2011/relationships/chartStyle" Target="style9.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4.png"/></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0.xml"/><Relationship Id="rId1" Type="http://schemas.microsoft.com/office/2011/relationships/chartStyle" Target="style10.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14.png"/></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14.png"/></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1.xml"/><Relationship Id="rId1" Type="http://schemas.microsoft.com/office/2011/relationships/chartStyle" Target="style11.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4.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2.xml"/><Relationship Id="rId1" Type="http://schemas.microsoft.com/office/2011/relationships/chartStyle" Target="style12.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4.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4.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4.png"/></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3.xml"/><Relationship Id="rId1" Type="http://schemas.microsoft.com/office/2011/relationships/chartStyle" Target="style13.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4.png"/></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4.png"/></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4.xml"/><Relationship Id="rId1" Type="http://schemas.microsoft.com/office/2011/relationships/chartStyle" Target="style1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4.png"/></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4.png"/></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15.xml"/><Relationship Id="rId1" Type="http://schemas.microsoft.com/office/2011/relationships/chartStyle" Target="style15.xml"/></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4.png"/></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16.xml"/><Relationship Id="rId1" Type="http://schemas.microsoft.com/office/2011/relationships/chartStyle" Target="style16.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4.png"/></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0">
                <a:latin typeface="Arial" panose="020B0604020202020204" pitchFamily="34" charset="0"/>
                <a:cs typeface="Arial" panose="020B0604020202020204" pitchFamily="34" charset="0"/>
              </a:defRPr>
            </a:pPr>
            <a:r>
              <a:rPr lang="en-US" sz="1100" b="0" dirty="0">
                <a:latin typeface="Arial" panose="020B0604020202020204" pitchFamily="34" charset="0"/>
                <a:cs typeface="Arial" panose="020B0604020202020204" pitchFamily="34" charset="0"/>
              </a:rPr>
              <a:t>Number</a:t>
            </a:r>
            <a:r>
              <a:rPr lang="en-US" sz="1100" b="0" baseline="0" dirty="0">
                <a:latin typeface="Arial" panose="020B0604020202020204" pitchFamily="34" charset="0"/>
                <a:cs typeface="Arial" panose="020B0604020202020204" pitchFamily="34" charset="0"/>
              </a:rPr>
              <a:t> of long-term conditions reported:</a:t>
            </a:r>
            <a:endParaRPr lang="en-GB" sz="1100" b="0" dirty="0">
              <a:latin typeface="Arial" panose="020B0604020202020204" pitchFamily="34" charset="0"/>
              <a:cs typeface="Arial" panose="020B0604020202020204" pitchFamily="34" charset="0"/>
            </a:endParaRPr>
          </a:p>
        </c:rich>
      </c:tx>
      <c:layout>
        <c:manualLayout>
          <c:xMode val="edge"/>
          <c:yMode val="edge"/>
          <c:x val="4.1659540590765806E-2"/>
          <c:y val="0.18638117131728374"/>
        </c:manualLayout>
      </c:layout>
      <c:overlay val="0"/>
    </c:title>
    <c:autoTitleDeleted val="0"/>
    <c:plotArea>
      <c:layout>
        <c:manualLayout>
          <c:layoutTarget val="inner"/>
          <c:xMode val="edge"/>
          <c:yMode val="edge"/>
          <c:x val="0.14199869626961537"/>
          <c:y val="0.36495559122747634"/>
          <c:w val="0.73040181361080025"/>
          <c:h val="0.52156270701423946"/>
        </c:manualLayout>
      </c:layout>
      <c:barChart>
        <c:barDir val="bar"/>
        <c:grouping val="clustered"/>
        <c:varyColors val="0"/>
        <c:ser>
          <c:idx val="0"/>
          <c:order val="0"/>
          <c:spPr>
            <a:ln>
              <a:noFill/>
            </a:ln>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5DD6-479D-BB29-DBA1EB4BB36A}"/>
              </c:ext>
            </c:extLst>
          </c:dPt>
          <c:dLbls>
            <c:dLbl>
              <c:idx val="1"/>
              <c:tx>
                <c:rich>
                  <a:bodyPr rot="0" vertOverflow="overflow" horzOverflow="overflow" wrap="square" lIns="39600" tIns="19050" rIns="39600" bIns="19050" anchor="ctr">
                    <a:spAutoFit/>
                  </a:bodyPr>
                  <a:lstStyle/>
                  <a:p>
                    <a:pPr>
                      <a:defRPr sz="1100" b="1" baseline="0">
                        <a:solidFill>
                          <a:schemeClr val="tx1"/>
                        </a:solidFill>
                        <a:latin typeface="Arial" panose="020B0604020202020204" pitchFamily="34" charset="0"/>
                        <a:cs typeface="Arial" panose="020B0604020202020204" pitchFamily="34" charset="0"/>
                      </a:defRPr>
                    </a:pPr>
                    <a:fld id="{6EBC5181-5B89-424A-B185-7835245F0C91}" type="VALUE">
                      <a:rPr lang="en-US" dirty="0">
                        <a:solidFill>
                          <a:schemeClr val="tx1"/>
                        </a:solidFill>
                      </a:rPr>
                      <a:pPr>
                        <a:defRPr sz="1100" b="1" baseline="0">
                          <a:solidFill>
                            <a:schemeClr val="tx1"/>
                          </a:solidFill>
                          <a:latin typeface="Arial" panose="020B0604020202020204" pitchFamily="34" charset="0"/>
                          <a:cs typeface="Arial" panose="020B0604020202020204" pitchFamily="34" charset="0"/>
                        </a:defRPr>
                      </a:pPr>
                      <a:t>[VALUE]</a:t>
                    </a:fld>
                    <a:endParaRPr lang="en-GB"/>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1509453155653729"/>
                      <c:h val="0.13358066549390221"/>
                    </c:manualLayout>
                  </c15:layout>
                  <c15:dlblFieldTable/>
                  <c15:showDataLabelsRange val="0"/>
                </c:ext>
                <c:ext xmlns:c16="http://schemas.microsoft.com/office/drawing/2014/chart" uri="{C3380CC4-5D6E-409C-BE32-E72D297353CC}">
                  <c16:uniqueId val="{00000003-5DD6-479D-BB29-DBA1EB4BB36A}"/>
                </c:ext>
              </c:extLst>
            </c:dLbl>
            <c:spPr>
              <a:noFill/>
              <a:ln>
                <a:noFill/>
              </a:ln>
              <a:effectLst/>
            </c:spPr>
            <c:txPr>
              <a:bodyPr rot="0" vertOverflow="overflow" horzOverflow="overflow" wrap="square" lIns="39600" tIns="19050" rIns="39600" bIns="19050" anchor="ctr">
                <a:spAutoFit/>
              </a:bodyPr>
              <a:lstStyle/>
              <a:p>
                <a:pPr>
                  <a:defRPr sz="1100" b="1">
                    <a:solidFill>
                      <a:schemeClr val="tx1"/>
                    </a:solidFill>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'for chart'!$A$1:$A$2</c:f>
              <c:strCache>
                <c:ptCount val="2"/>
                <c:pt idx="0">
                  <c:v>1</c:v>
                </c:pt>
                <c:pt idx="1">
                  <c:v>2+ </c:v>
                </c:pt>
              </c:strCache>
            </c:strRef>
          </c:cat>
          <c:val>
            <c:numRef>
              <c:f>'for chart'!$B$1:$B$2</c:f>
              <c:numCache>
                <c:formatCode>0%</c:formatCode>
                <c:ptCount val="2"/>
                <c:pt idx="0">
                  <c:v>0.27415143603133157</c:v>
                </c:pt>
                <c:pt idx="1">
                  <c:v>0.72584856396866837</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dLbls>
        <c:gapWidth val="15"/>
        <c:overlap val="100"/>
        <c:axId val="597377152"/>
        <c:axId val="597375520"/>
      </c:barChart>
      <c:valAx>
        <c:axId val="597375520"/>
        <c:scaling>
          <c:orientation val="minMax"/>
        </c:scaling>
        <c:delete val="1"/>
        <c:axPos val="t"/>
        <c:numFmt formatCode="0%" sourceLinked="1"/>
        <c:majorTickMark val="out"/>
        <c:minorTickMark val="none"/>
        <c:tickLblPos val="nextTo"/>
        <c:crossAx val="597377152"/>
        <c:crosses val="autoZero"/>
        <c:crossBetween val="between"/>
      </c:valAx>
      <c:catAx>
        <c:axId val="597377152"/>
        <c:scaling>
          <c:orientation val="maxMin"/>
        </c:scaling>
        <c:delete val="0"/>
        <c:axPos val="l"/>
        <c:numFmt formatCode="General" sourceLinked="1"/>
        <c:majorTickMark val="out"/>
        <c:minorTickMark val="none"/>
        <c:tickLblPos val="nextTo"/>
        <c:spPr>
          <a:ln>
            <a:noFill/>
          </a:ln>
        </c:spPr>
        <c:txPr>
          <a:bodyPr rot="0" anchor="b" anchorCtr="0"/>
          <a:lstStyle/>
          <a:p>
            <a:pPr>
              <a:defRPr sz="1000" baseline="0">
                <a:latin typeface="Arial" panose="020B0604020202020204" pitchFamily="34" charset="0"/>
                <a:cs typeface="Arial" panose="020B0604020202020204" pitchFamily="34" charset="0"/>
              </a:defRPr>
            </a:pPr>
            <a:endParaRPr lang="en-US"/>
          </a:p>
        </c:txPr>
        <c:crossAx val="597375520"/>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Sheet1!$D$2:$D$48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0-A943-4DE4-A3E6-0A499306855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Sheet1!$E$2:$E$48</c:f>
              <c:numCache>
                <c:formatCode>General</c:formatCode>
                <c:ptCount val="47"/>
                <c:pt idx="0">
                  <c:v>5.9715636474181402</c:v>
                </c:pt>
                <c:pt idx="1">
                  <c:v>6.0463773498926141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1-A943-4DE4-A3E6-0A499306855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Sheet1!$F$2:$F$48</c:f>
              <c:numCache>
                <c:formatCode>General</c:formatCode>
                <c:ptCount val="47"/>
                <c:pt idx="0">
                  <c:v>#N/A</c:v>
                </c:pt>
                <c:pt idx="1">
                  <c:v>#N/A</c:v>
                </c:pt>
                <c:pt idx="2">
                  <c:v>6.1889908906363758</c:v>
                </c:pt>
                <c:pt idx="3">
                  <c:v>6.2104465076523052</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2-A943-4DE4-A3E6-0A4993068555}"/>
            </c:ext>
          </c:extLst>
        </c:ser>
        <c:ser>
          <c:idx val="3"/>
          <c:order val="3"/>
          <c:tx>
            <c:strRef>
              <c:f>Sheet1!$G$1</c:f>
              <c:strCache>
                <c:ptCount val="1"/>
                <c:pt idx="0">
                  <c:v>About the same</c:v>
                </c:pt>
              </c:strCache>
            </c:strRef>
          </c:tx>
          <c:spPr>
            <a:solidFill>
              <a:srgbClr val="D9D9D9"/>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Sheet1!$G$2:$G$48</c:f>
              <c:numCache>
                <c:formatCode>General</c:formatCode>
                <c:ptCount val="47"/>
                <c:pt idx="0">
                  <c:v>#N/A</c:v>
                </c:pt>
                <c:pt idx="1">
                  <c:v>#N/A</c:v>
                </c:pt>
                <c:pt idx="2">
                  <c:v>#N/A</c:v>
                </c:pt>
                <c:pt idx="3">
                  <c:v>#N/A</c:v>
                </c:pt>
                <c:pt idx="4">
                  <c:v>6.2647595329374202</c:v>
                </c:pt>
                <c:pt idx="5">
                  <c:v>6.3084081204641684</c:v>
                </c:pt>
                <c:pt idx="6">
                  <c:v>6.3104318683171128</c:v>
                </c:pt>
                <c:pt idx="7">
                  <c:v>6.3880005525026604</c:v>
                </c:pt>
                <c:pt idx="8">
                  <c:v>6.3987888638951738</c:v>
                </c:pt>
                <c:pt idx="9">
                  <c:v>6.4244209857390988</c:v>
                </c:pt>
                <c:pt idx="10">
                  <c:v>6.4517629295660521</c:v>
                </c:pt>
                <c:pt idx="11">
                  <c:v>6.4531850450114074</c:v>
                </c:pt>
                <c:pt idx="12">
                  <c:v>6.512747860102861</c:v>
                </c:pt>
                <c:pt idx="13">
                  <c:v>6.5128297896835141</c:v>
                </c:pt>
                <c:pt idx="14">
                  <c:v>6.5604653752526243</c:v>
                </c:pt>
                <c:pt idx="15">
                  <c:v>6.5976183504138506</c:v>
                </c:pt>
                <c:pt idx="16">
                  <c:v>6.6008785186871251</c:v>
                </c:pt>
                <c:pt idx="17">
                  <c:v>6.6249218333341737</c:v>
                </c:pt>
                <c:pt idx="18">
                  <c:v>6.6435505045327208</c:v>
                </c:pt>
                <c:pt idx="19">
                  <c:v>6.681026826484409</c:v>
                </c:pt>
                <c:pt idx="20">
                  <c:v>6.6873315752776463</c:v>
                </c:pt>
                <c:pt idx="21">
                  <c:v>6.6917225645287894</c:v>
                </c:pt>
                <c:pt idx="22">
                  <c:v>6.7044857295824984</c:v>
                </c:pt>
                <c:pt idx="23">
                  <c:v>6.7198033131604706</c:v>
                </c:pt>
                <c:pt idx="24">
                  <c:v>6.7244912793223204</c:v>
                </c:pt>
                <c:pt idx="25">
                  <c:v>6.7807253774066751</c:v>
                </c:pt>
                <c:pt idx="26">
                  <c:v>6.798639919347778</c:v>
                </c:pt>
                <c:pt idx="27">
                  <c:v>6.8188210843564239</c:v>
                </c:pt>
                <c:pt idx="28">
                  <c:v>6.8306191437484456</c:v>
                </c:pt>
                <c:pt idx="29">
                  <c:v>6.8389567984994688</c:v>
                </c:pt>
                <c:pt idx="30">
                  <c:v>6.8987294960061512</c:v>
                </c:pt>
                <c:pt idx="31">
                  <c:v>6.9385703690501082</c:v>
                </c:pt>
                <c:pt idx="32">
                  <c:v>6.9676393074763663</c:v>
                </c:pt>
                <c:pt idx="33">
                  <c:v>7.0138518710274749</c:v>
                </c:pt>
                <c:pt idx="34">
                  <c:v>7.0563134596952812</c:v>
                </c:pt>
                <c:pt idx="35">
                  <c:v>7.0574584761417771</c:v>
                </c:pt>
                <c:pt idx="36">
                  <c:v>7.0810346045679573</c:v>
                </c:pt>
                <c:pt idx="37">
                  <c:v>7.0817735549613952</c:v>
                </c:pt>
                <c:pt idx="38">
                  <c:v>7.1259456439715612</c:v>
                </c:pt>
                <c:pt idx="39">
                  <c:v>7.1343745299333587</c:v>
                </c:pt>
                <c:pt idx="40">
                  <c:v>7.1699695646705726</c:v>
                </c:pt>
                <c:pt idx="41">
                  <c:v>7.1920053362411416</c:v>
                </c:pt>
                <c:pt idx="42">
                  <c:v>7.2253580163241518</c:v>
                </c:pt>
                <c:pt idx="43">
                  <c:v>7.2620369174271779</c:v>
                </c:pt>
                <c:pt idx="44">
                  <c:v>#N/A</c:v>
                </c:pt>
                <c:pt idx="45">
                  <c:v>#N/A</c:v>
                </c:pt>
                <c:pt idx="46">
                  <c:v>#N/A</c:v>
                </c:pt>
              </c:numCache>
            </c:numRef>
          </c:val>
          <c:extLst>
            <c:ext xmlns:c16="http://schemas.microsoft.com/office/drawing/2014/chart" uri="{C3380CC4-5D6E-409C-BE32-E72D297353CC}">
              <c16:uniqueId val="{00000003-A943-4DE4-A3E6-0A499306855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Sheet1!$H$2:$H$48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7.3454583598265142</c:v>
                </c:pt>
                <c:pt idx="45">
                  <c:v>#N/A</c:v>
                </c:pt>
                <c:pt idx="46">
                  <c:v>#N/A</c:v>
                </c:pt>
              </c:numCache>
            </c:numRef>
          </c:val>
          <c:extLst>
            <c:ext xmlns:c16="http://schemas.microsoft.com/office/drawing/2014/chart" uri="{C3380CC4-5D6E-409C-BE32-E72D297353CC}">
              <c16:uniqueId val="{00000004-A943-4DE4-A3E6-0A499306855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Sheet1!$I$2:$I$48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7.4235019630422583</c:v>
                </c:pt>
                <c:pt idx="46">
                  <c:v>7.5314225578067902</c:v>
                </c:pt>
              </c:numCache>
            </c:numRef>
          </c:val>
          <c:extLst>
            <c:ext xmlns:c16="http://schemas.microsoft.com/office/drawing/2014/chart" uri="{C3380CC4-5D6E-409C-BE32-E72D297353CC}">
              <c16:uniqueId val="{00000005-A943-4DE4-A3E6-0A499306855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Sheet1!$J$2:$J$48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6-A943-4DE4-A3E6-0A4993068555}"/>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Sheet1!$A$2:$A$48</c:f>
              <c:strCache>
                <c:ptCount val="4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strCache>
            </c:strRef>
          </c:cat>
          <c:val>
            <c:numRef>
              <c:f>Sheet1!$K$2:$K$48</c:f>
              <c:numCache>
                <c:formatCode>General</c:formatCode>
                <c:ptCount val="4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6.798639919347778</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numCache>
            </c:numRef>
          </c:val>
          <c:extLst>
            <c:ext xmlns:c16="http://schemas.microsoft.com/office/drawing/2014/chart" uri="{C3380CC4-5D6E-409C-BE32-E72D297353CC}">
              <c16:uniqueId val="{00000007-A943-4DE4-A3E6-0A4993068555}"/>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472902230354252"/>
          <c:w val="0.74050409342017565"/>
          <c:h val="0.585584895700103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5.6927799954832166</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0.44352688319346001</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0.35805895361126971</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9.9824159229760845E-2</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1.0421500049830001</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9.9824159229760845E-2</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0.31203129479250169</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47072"/>
        <c:axId val="7790476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7.3003738980959563</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7.1152649940092072</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layout>
                <c:manualLayout>
                  <c:x val="-0.2156059150718842"/>
                  <c:y val="2.938091212364171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GB" b="0" dirty="0"/>
                      <a:t>Q7. </a:t>
                    </a:r>
                    <a:r>
                      <a:rPr lang="en-GB" sz="900" b="0" i="0" u="none" strike="noStrike" baseline="0" dirty="0">
                        <a:effectLst/>
                      </a:rPr>
                      <a:t>Was the support offered appropriate for your mental health needs?</a:t>
                    </a:r>
                    <a:endParaRPr lang="en-GB" b="0" dirty="0"/>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3689464667977"/>
                      <c:h val="0.43494986737277791"/>
                    </c:manualLayout>
                  </c15:layout>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2512"/>
        <c:axId val="779048704"/>
      </c:scatterChart>
      <c:catAx>
        <c:axId val="779047072"/>
        <c:scaling>
          <c:orientation val="minMax"/>
        </c:scaling>
        <c:delete val="1"/>
        <c:axPos val="l"/>
        <c:numFmt formatCode="General" sourceLinked="1"/>
        <c:majorTickMark val="out"/>
        <c:minorTickMark val="none"/>
        <c:tickLblPos val="nextTo"/>
        <c:crossAx val="779047616"/>
        <c:crosses val="autoZero"/>
        <c:auto val="1"/>
        <c:lblAlgn val="ctr"/>
        <c:lblOffset val="100"/>
        <c:noMultiLvlLbl val="0"/>
      </c:catAx>
      <c:valAx>
        <c:axId val="779047616"/>
        <c:scaling>
          <c:orientation val="minMax"/>
          <c:min val="1"/>
        </c:scaling>
        <c:delete val="1"/>
        <c:axPos val="b"/>
        <c:numFmt formatCode="General" sourceLinked="1"/>
        <c:majorTickMark val="none"/>
        <c:minorTickMark val="none"/>
        <c:tickLblPos val="nextTo"/>
        <c:crossAx val="779047072"/>
        <c:crosses val="autoZero"/>
        <c:crossBetween val="between"/>
      </c:valAx>
      <c:valAx>
        <c:axId val="779048704"/>
        <c:scaling>
          <c:orientation val="minMax"/>
          <c:min val="0"/>
        </c:scaling>
        <c:delete val="1"/>
        <c:axPos val="r"/>
        <c:numFmt formatCode="#;;0" sourceLinked="0"/>
        <c:majorTickMark val="out"/>
        <c:minorTickMark val="none"/>
        <c:tickLblPos val="nextTo"/>
        <c:crossAx val="779052512"/>
        <c:crosses val="max"/>
        <c:crossBetween val="midCat"/>
        <c:majorUnit val="1"/>
      </c:valAx>
      <c:valAx>
        <c:axId val="77905251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48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29464484524604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5.3082906346281789</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0.10951082062694528</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0.3361885808859606</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9.3726862828353852E-2</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0.97849509895486353</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9.372686282835474E-2</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0.33618858088595971</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0.19558162775253685</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53600"/>
        <c:axId val="7790541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6.2969059405995997</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6.3369644484468708</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tx>
                <c:rich>
                  <a:bodyPr/>
                  <a:lstStyle/>
                  <a:p>
                    <a:r>
                      <a:rPr lang="en-GB" b="0" dirty="0"/>
                      <a:t>Q6. </a:t>
                    </a:r>
                    <a:r>
                      <a:rPr lang="en-GB" sz="900" b="0" i="0" u="none" strike="noStrike" baseline="0" dirty="0">
                        <a:effectLst/>
                      </a:rPr>
                      <a:t>While waiting, between your assessment with the NHS mental health team and your first appointment for treatment, were you offered support with your mental health?</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5232"/>
        <c:axId val="779054688"/>
      </c:scatterChart>
      <c:catAx>
        <c:axId val="779053600"/>
        <c:scaling>
          <c:orientation val="minMax"/>
        </c:scaling>
        <c:delete val="1"/>
        <c:axPos val="l"/>
        <c:numFmt formatCode="General" sourceLinked="1"/>
        <c:majorTickMark val="out"/>
        <c:minorTickMark val="none"/>
        <c:tickLblPos val="nextTo"/>
        <c:crossAx val="779054144"/>
        <c:crosses val="autoZero"/>
        <c:auto val="1"/>
        <c:lblAlgn val="ctr"/>
        <c:lblOffset val="100"/>
        <c:noMultiLvlLbl val="0"/>
      </c:catAx>
      <c:valAx>
        <c:axId val="779054144"/>
        <c:scaling>
          <c:orientation val="minMax"/>
          <c:min val="1"/>
        </c:scaling>
        <c:delete val="1"/>
        <c:axPos val="b"/>
        <c:numFmt formatCode="General" sourceLinked="1"/>
        <c:majorTickMark val="none"/>
        <c:minorTickMark val="none"/>
        <c:tickLblPos val="nextTo"/>
        <c:crossAx val="779053600"/>
        <c:crosses val="autoZero"/>
        <c:crossBetween val="between"/>
      </c:valAx>
      <c:valAx>
        <c:axId val="779054688"/>
        <c:scaling>
          <c:orientation val="minMax"/>
          <c:min val="0"/>
        </c:scaling>
        <c:delete val="1"/>
        <c:axPos val="r"/>
        <c:numFmt formatCode="#;;0" sourceLinked="0"/>
        <c:majorTickMark val="out"/>
        <c:minorTickMark val="none"/>
        <c:tickLblPos val="nextTo"/>
        <c:crossAx val="779055232"/>
        <c:crosses val="max"/>
        <c:crossBetween val="midCat"/>
        <c:majorUnit val="1"/>
      </c:valAx>
      <c:valAx>
        <c:axId val="77905523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46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11F8-4FF6-91A9-DE396EE395C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5.9368381437749553</c:v>
                </c:pt>
                <c:pt idx="1">
                  <c:v>5.982956105347836</c:v>
                </c:pt>
                <c:pt idx="2">
                  <c:v>6.0498268072124803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11F8-4FF6-91A9-DE396EE395C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6.1770025584299706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11F8-4FF6-91A9-DE396EE395C9}"/>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6.2089444484350862</c:v>
                </c:pt>
                <c:pt idx="5">
                  <c:v>6.2253495880288314</c:v>
                </c:pt>
                <c:pt idx="6">
                  <c:v>6.304289853647048</c:v>
                </c:pt>
                <c:pt idx="7">
                  <c:v>6.3182846137622741</c:v>
                </c:pt>
                <c:pt idx="8">
                  <c:v>6.3511645728853523</c:v>
                </c:pt>
                <c:pt idx="9">
                  <c:v>6.3532030748472437</c:v>
                </c:pt>
                <c:pt idx="10">
                  <c:v>6.3697605372032369</c:v>
                </c:pt>
                <c:pt idx="11">
                  <c:v>6.4050479919488161</c:v>
                </c:pt>
                <c:pt idx="12">
                  <c:v>6.4226792816949532</c:v>
                </c:pt>
                <c:pt idx="13">
                  <c:v>6.4303052044005904</c:v>
                </c:pt>
                <c:pt idx="14">
                  <c:v>6.4630268120860306</c:v>
                </c:pt>
                <c:pt idx="15">
                  <c:v>6.4652691300711469</c:v>
                </c:pt>
                <c:pt idx="16">
                  <c:v>6.497464975382818</c:v>
                </c:pt>
                <c:pt idx="17">
                  <c:v>6.513107631117351</c:v>
                </c:pt>
                <c:pt idx="18">
                  <c:v>6.5205244811712779</c:v>
                </c:pt>
                <c:pt idx="19">
                  <c:v>6.5324307933198567</c:v>
                </c:pt>
                <c:pt idx="20">
                  <c:v>6.548321921469479</c:v>
                </c:pt>
                <c:pt idx="21">
                  <c:v>6.5493681431005122</c:v>
                </c:pt>
                <c:pt idx="22">
                  <c:v>6.5512418407888289</c:v>
                </c:pt>
                <c:pt idx="23">
                  <c:v>6.5705207569652204</c:v>
                </c:pt>
                <c:pt idx="24">
                  <c:v>6.5775254268297134</c:v>
                </c:pt>
                <c:pt idx="25">
                  <c:v>6.5846413697113677</c:v>
                </c:pt>
                <c:pt idx="26">
                  <c:v>6.5919704791955089</c:v>
                </c:pt>
                <c:pt idx="27">
                  <c:v>6.5991880249302222</c:v>
                </c:pt>
                <c:pt idx="28">
                  <c:v>6.6054456245870146</c:v>
                </c:pt>
                <c:pt idx="29">
                  <c:v>6.6162498626274164</c:v>
                </c:pt>
                <c:pt idx="30">
                  <c:v>6.6172224554563952</c:v>
                </c:pt>
                <c:pt idx="31">
                  <c:v>6.6749747576623859</c:v>
                </c:pt>
                <c:pt idx="32">
                  <c:v>6.6931848191136991</c:v>
                </c:pt>
                <c:pt idx="33">
                  <c:v>6.7257348084299577</c:v>
                </c:pt>
                <c:pt idx="34">
                  <c:v>6.7723343262101352</c:v>
                </c:pt>
                <c:pt idx="35">
                  <c:v>6.77447902883097</c:v>
                </c:pt>
                <c:pt idx="36">
                  <c:v>6.7745928919464484</c:v>
                </c:pt>
                <c:pt idx="37">
                  <c:v>6.7964457804076366</c:v>
                </c:pt>
                <c:pt idx="38">
                  <c:v>6.8068132081497046</c:v>
                </c:pt>
                <c:pt idx="39">
                  <c:v>6.8477050583820427</c:v>
                </c:pt>
                <c:pt idx="40">
                  <c:v>6.8719024756850713</c:v>
                </c:pt>
                <c:pt idx="41">
                  <c:v>6.8754570007971338</c:v>
                </c:pt>
                <c:pt idx="42">
                  <c:v>6.8996001887460574</c:v>
                </c:pt>
                <c:pt idx="43">
                  <c:v>6.9499696210537012</c:v>
                </c:pt>
                <c:pt idx="44">
                  <c:v>6.9536202711685133</c:v>
                </c:pt>
                <c:pt idx="45">
                  <c:v>#N/A</c:v>
                </c:pt>
                <c:pt idx="46">
                  <c:v>#N/A</c:v>
                </c:pt>
                <c:pt idx="47">
                  <c:v>#N/A</c:v>
                </c:pt>
                <c:pt idx="48">
                  <c:v>#N/A</c:v>
                </c:pt>
                <c:pt idx="49">
                  <c:v>#N/A</c:v>
                </c:pt>
              </c:numCache>
            </c:numRef>
          </c:val>
          <c:extLst>
            <c:ext xmlns:c16="http://schemas.microsoft.com/office/drawing/2014/chart" uri="{C3380CC4-5D6E-409C-BE32-E72D297353CC}">
              <c16:uniqueId val="{00000003-11F8-4FF6-91A9-DE396EE395C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4-11F8-4FF6-91A9-DE396EE395C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7.1040571074663852</c:v>
                </c:pt>
                <c:pt idx="46">
                  <c:v>7.1338478327965289</c:v>
                </c:pt>
                <c:pt idx="47">
                  <c:v>7.1548389179217793</c:v>
                </c:pt>
                <c:pt idx="48">
                  <c:v>7.2811127161539488</c:v>
                </c:pt>
                <c:pt idx="49">
                  <c:v>#N/A</c:v>
                </c:pt>
              </c:numCache>
            </c:numRef>
          </c:val>
          <c:extLst>
            <c:ext xmlns:c16="http://schemas.microsoft.com/office/drawing/2014/chart" uri="{C3380CC4-5D6E-409C-BE32-E72D297353CC}">
              <c16:uniqueId val="{00000005-11F8-4FF6-91A9-DE396EE395C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7.3376922368516064</c:v>
                </c:pt>
              </c:numCache>
            </c:numRef>
          </c:val>
          <c:extLst>
            <c:ext xmlns:c16="http://schemas.microsoft.com/office/drawing/2014/chart" uri="{C3380CC4-5D6E-409C-BE32-E72D297353CC}">
              <c16:uniqueId val="{00000006-11F8-4FF6-91A9-DE396EE395C9}"/>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Your Trust</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6.5919704791955089</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11F8-4FF6-91A9-DE396EE395C9}"/>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383494478662471"/>
          <c:w val="0.74050409342017565"/>
          <c:h val="0.6465641025641025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5.9088722851236417</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0.17635540039409392</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0.20941414429542071</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5.8383097739278078E-2</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0.6095112252322572</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5.8383097739278078E-2</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0.20941414429542071</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0.3190615669684167</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6.5346295673135524</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General</c:formatCode>
                <c:ptCount val="1"/>
                <c:pt idx="0">
                  <c:v>6.657780540168563</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Did your NHS mental health team consider how areas of your life impact your mental health?</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855220441314444"/>
          <c:w val="0.74050409342017565"/>
          <c:h val="0.6035535714285714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5.277674190227275</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0.25994550944590955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9.3829884801389873E-2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0.97957063368050168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9.3829884801388097E-2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0.33655811006755076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5.8338776161155792E-2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5.8623991443390722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6.1212349013148248</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you get the help you needed?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8344174101553463"/>
          <c:w val="0.74050409342017565"/>
          <c:h val="0.584626436781609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6.2612237615466313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0.18516937253018906</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0.25623057463202947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7.1435168492867795E-2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0.74577298496904021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7.1435168492867795E-2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0.25623057463202947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0.23303957184537349</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7.1218281602389562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7.1469453696862377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176596281076871"/>
                  <c:y val="1.043988940596864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24"/>
                      <c:h val="0.52741413236452361"/>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Q9. Did you feel your NHS mental health team listened to what you had to say?</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6.2388417940749941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0.33736538112763981</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0.16352289980983148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4.5588961883776591E-2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0.47594226909534143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4.5588961883776591E-2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0.16352289980983148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0.48391587095202482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6.966105709208561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7.0232901714439127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 Were you given enough time to discuss your needs and treatment?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589721102273329"/>
          <c:w val="0.73896405116966213"/>
          <c:h val="0.620972751744887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7.1264713202247627</c:v>
                </c:pt>
              </c:numCache>
            </c:numRef>
          </c:val>
          <c:extLst>
            <c:ext xmlns:c16="http://schemas.microsoft.com/office/drawing/2014/chart" uri="{C3380CC4-5D6E-409C-BE32-E72D297353CC}">
              <c16:uniqueId val="{00000000-983A-47DA-AFE6-D28C36A4717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0.43661872428834769</c:v>
                </c:pt>
              </c:numCache>
            </c:numRef>
          </c:val>
          <c:extLst>
            <c:ext xmlns:c16="http://schemas.microsoft.com/office/drawing/2014/chart" uri="{C3380CC4-5D6E-409C-BE32-E72D297353CC}">
              <c16:uniqueId val="{00000001-983A-47DA-AFE6-D28C36A4717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0.1699703506767678</c:v>
                </c:pt>
              </c:numCache>
            </c:numRef>
          </c:val>
          <c:extLst>
            <c:ext xmlns:c16="http://schemas.microsoft.com/office/drawing/2014/chart" uri="{C3380CC4-5D6E-409C-BE32-E72D297353CC}">
              <c16:uniqueId val="{00000002-983A-47DA-AFE6-D28C36A4717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4.7386462980944621E-2</c:v>
                </c:pt>
              </c:numCache>
            </c:numRef>
          </c:val>
          <c:extLst>
            <c:ext xmlns:c16="http://schemas.microsoft.com/office/drawing/2014/chart" uri="{C3380CC4-5D6E-409C-BE32-E72D297353CC}">
              <c16:uniqueId val="{00000003-983A-47DA-AFE6-D28C36A4717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0.49470792454212642</c:v>
                </c:pt>
              </c:numCache>
            </c:numRef>
          </c:val>
          <c:extLst>
            <c:ext xmlns:c16="http://schemas.microsoft.com/office/drawing/2014/chart" uri="{C3380CC4-5D6E-409C-BE32-E72D297353CC}">
              <c16:uniqueId val="{00000004-983A-47DA-AFE6-D28C36A4717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4.7386462980943733E-2</c:v>
                </c:pt>
              </c:numCache>
            </c:numRef>
          </c:val>
          <c:extLst>
            <c:ext xmlns:c16="http://schemas.microsoft.com/office/drawing/2014/chart" uri="{C3380CC4-5D6E-409C-BE32-E72D297353CC}">
              <c16:uniqueId val="{00000005-983A-47DA-AFE6-D28C36A4717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0.16997035067676869</c:v>
                </c:pt>
              </c:numCache>
            </c:numRef>
          </c:val>
          <c:extLst>
            <c:ext xmlns:c16="http://schemas.microsoft.com/office/drawing/2014/chart" uri="{C3380CC4-5D6E-409C-BE32-E72D297353CC}">
              <c16:uniqueId val="{00000006-983A-47DA-AFE6-D28C36A4717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0.27455024457260357</c:v>
                </c:pt>
              </c:numCache>
            </c:numRef>
          </c:val>
          <c:extLst>
            <c:ext xmlns:c16="http://schemas.microsoft.com/office/drawing/2014/chart" uri="{C3380CC4-5D6E-409C-BE32-E72D297353CC}">
              <c16:uniqueId val="{00000007-983A-47DA-AFE6-D28C36A4717F}"/>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8.0271356387463388</c:v>
                </c:pt>
              </c:numCache>
            </c:numRef>
          </c:xVal>
          <c:yVal>
            <c:numLit>
              <c:formatCode>General</c:formatCode>
              <c:ptCount val="1"/>
              <c:pt idx="0">
                <c:v>1</c:v>
              </c:pt>
            </c:numLit>
          </c:yVal>
          <c:smooth val="0"/>
          <c:extLst>
            <c:ext xmlns:c16="http://schemas.microsoft.com/office/drawing/2014/chart" uri="{C3380CC4-5D6E-409C-BE32-E72D297353CC}">
              <c16:uniqueId val="{00000008-983A-47DA-AFE6-D28C36A4717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83A-47DA-AFE6-D28C36A4717F}"/>
              </c:ext>
            </c:extLst>
          </c:dPt>
          <c:xVal>
            <c:numRef>
              <c:f>Sheet1!$B$12</c:f>
              <c:numCache>
                <c:formatCode>General</c:formatCode>
                <c:ptCount val="1"/>
                <c:pt idx="0">
                  <c:v>8.027800820441886</c:v>
                </c:pt>
              </c:numCache>
            </c:numRef>
          </c:xVal>
          <c:yVal>
            <c:numLit>
              <c:formatCode>General</c:formatCode>
              <c:ptCount val="1"/>
              <c:pt idx="0">
                <c:v>1</c:v>
              </c:pt>
            </c:numLit>
          </c:yVal>
          <c:smooth val="0"/>
          <c:extLst>
            <c:ext xmlns:c16="http://schemas.microsoft.com/office/drawing/2014/chart" uri="{C3380CC4-5D6E-409C-BE32-E72D297353CC}">
              <c16:uniqueId val="{0000000A-983A-47DA-AFE6-D28C36A4717F}"/>
            </c:ext>
          </c:extLst>
        </c:ser>
        <c:ser>
          <c:idx val="9"/>
          <c:order val="10"/>
          <c:tx>
            <c:v>label</c:v>
          </c:tx>
          <c:spPr>
            <a:ln w="25400" cap="rnd">
              <a:noFill/>
              <a:round/>
            </a:ln>
            <a:effectLst/>
          </c:spPr>
          <c:marker>
            <c:symbol val="none"/>
          </c:marker>
          <c:dLbls>
            <c:dLbl>
              <c:idx val="0"/>
              <c:layout>
                <c:manualLayout>
                  <c:x val="-0.22176596281076871"/>
                  <c:y val="1.7235708978403236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24"/>
                      <c:h val="0.72065666224100755"/>
                    </c:manualLayout>
                  </c15:layout>
                  <c15:dlblFieldTable/>
                  <c15:showDataLabelsRange val="1"/>
                </c:ext>
                <c:ext xmlns:c16="http://schemas.microsoft.com/office/drawing/2014/chart" uri="{C3380CC4-5D6E-409C-BE32-E72D297353CC}">
                  <c16:uniqueId val="{0000000B-983A-47DA-AFE6-D28C36A4717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Did your mental health team tell you who to contact if you had any questions or concerns about your care or treatment?</c:v>
                  </c:pt>
                </c15:dlblRangeCache>
              </c15:datalabelsRange>
            </c:ext>
            <c:ext xmlns:c16="http://schemas.microsoft.com/office/drawing/2014/chart" uri="{C3380CC4-5D6E-409C-BE32-E72D297353CC}">
              <c16:uniqueId val="{0000000C-983A-47DA-AFE6-D28C36A4717F}"/>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71179306745639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3.8610100993362462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0.1440003318449552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0.24214527034365485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6.7508290966411977E-2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0.70477694287521864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6.7508290966411977E-2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0.24214527034365485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7.6622443382173167E-2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5.0397246553265713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4.6670524639288784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957357D9-8EAC-48A1-BF82-026D8802E612}" type="CELLRANGE">
                      <a:rPr lang="en-GB"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have to repeat your mental health history to your NHS mental health team?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348801425405482"/>
          <c:y val="6.7730412794885037E-2"/>
          <c:w val="0.66411288041225447"/>
          <c:h val="0.92397191011819813"/>
        </c:manualLayout>
      </c:layout>
      <c:barChart>
        <c:barDir val="bar"/>
        <c:grouping val="clustered"/>
        <c:varyColors val="0"/>
        <c:ser>
          <c:idx val="0"/>
          <c:order val="0"/>
          <c:tx>
            <c:strRef>
              <c:f>Feuil1!$B$1</c:f>
              <c:strCache>
                <c:ptCount val="1"/>
                <c:pt idx="0">
                  <c:v>Percentage</c:v>
                </c:pt>
              </c:strCache>
            </c:strRef>
          </c:tx>
          <c:spPr>
            <a:solidFill>
              <a:srgbClr val="6D276A"/>
            </a:solidFill>
            <a:ln>
              <a:noFill/>
            </a:ln>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Lbls>
            <c:spPr>
              <a:noFill/>
              <a:ln>
                <a:noFill/>
              </a:ln>
              <a:effectLst/>
            </c:spPr>
            <c:txPr>
              <a:bodyPr wrap="square" lIns="38100" tIns="19050" rIns="38100" bIns="19050" anchor="ctr">
                <a:spAutoFit/>
              </a:bodyPr>
              <a:lstStyle/>
              <a:p>
                <a:pPr>
                  <a:defRPr sz="1100" b="1">
                    <a:solidFill>
                      <a:schemeClr val="tx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Feuil1!$A$2:$A$5</c:f>
              <c:strCache>
                <c:ptCount val="4"/>
                <c:pt idx="0">
                  <c:v>16-35</c:v>
                </c:pt>
                <c:pt idx="1">
                  <c:v>36-50</c:v>
                </c:pt>
                <c:pt idx="2">
                  <c:v>51-65</c:v>
                </c:pt>
                <c:pt idx="3">
                  <c:v>66 and over</c:v>
                </c:pt>
              </c:strCache>
            </c:strRef>
          </c:cat>
          <c:val>
            <c:numRef>
              <c:f>Feuil1!$B$2:$B$5</c:f>
              <c:numCache>
                <c:formatCode>0%</c:formatCode>
                <c:ptCount val="4"/>
                <c:pt idx="0">
                  <c:v>0.26328217237308149</c:v>
                </c:pt>
                <c:pt idx="1">
                  <c:v>0.19716646989374259</c:v>
                </c:pt>
                <c:pt idx="2">
                  <c:v>0.27508854781582059</c:v>
                </c:pt>
                <c:pt idx="3">
                  <c:v>0.26446280991735538</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158333168"/>
        <c:axId val="158332208"/>
      </c:barChart>
      <c:valAx>
        <c:axId val="158332208"/>
        <c:scaling>
          <c:orientation val="minMax"/>
        </c:scaling>
        <c:delete val="1"/>
        <c:axPos val="t"/>
        <c:numFmt formatCode="0%" sourceLinked="1"/>
        <c:majorTickMark val="out"/>
        <c:minorTickMark val="none"/>
        <c:tickLblPos val="nextTo"/>
        <c:crossAx val="158333168"/>
        <c:crosses val="autoZero"/>
        <c:crossBetween val="between"/>
      </c:valAx>
      <c:catAx>
        <c:axId val="158333168"/>
        <c:scaling>
          <c:orientation val="maxMin"/>
        </c:scaling>
        <c:delete val="0"/>
        <c:axPos val="l"/>
        <c:numFmt formatCode="General" sourceLinked="1"/>
        <c:majorTickMark val="out"/>
        <c:minorTickMark val="none"/>
        <c:tickLblPos val="nextTo"/>
        <c:spPr>
          <a:ln>
            <a:noFill/>
          </a:ln>
        </c:spPr>
        <c:txPr>
          <a:bodyPr/>
          <a:lstStyle/>
          <a:p>
            <a:pPr>
              <a:defRPr>
                <a:latin typeface="Arial" panose="020B0604020202020204" pitchFamily="34" charset="0"/>
                <a:cs typeface="Arial" panose="020B0604020202020204" pitchFamily="34" charset="0"/>
              </a:defRPr>
            </a:pPr>
            <a:endParaRPr lang="en-US"/>
          </a:p>
        </c:txPr>
        <c:crossAx val="15833220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8962-4CCB-8BDA-63D9D91C59C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5.9512678739726406</c:v>
                </c:pt>
                <c:pt idx="1">
                  <c:v>6.1009235424684496</c:v>
                </c:pt>
                <c:pt idx="2">
                  <c:v>6.1235785871431592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8962-4CCB-8BDA-63D9D91C59C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6.1621969363520206</c:v>
                </c:pt>
                <c:pt idx="4">
                  <c:v>6.2209128535963538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8962-4CCB-8BDA-63D9D91C59C7}"/>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6.2266843378047643</c:v>
                </c:pt>
                <c:pt idx="6">
                  <c:v>6.264648209971762</c:v>
                </c:pt>
                <c:pt idx="7">
                  <c:v>6.2895190233354903</c:v>
                </c:pt>
                <c:pt idx="8">
                  <c:v>6.3021293701120467</c:v>
                </c:pt>
                <c:pt idx="9">
                  <c:v>6.3776601913300954</c:v>
                </c:pt>
                <c:pt idx="10">
                  <c:v>6.4116363037972208</c:v>
                </c:pt>
                <c:pt idx="11">
                  <c:v>6.4427911826686746</c:v>
                </c:pt>
                <c:pt idx="12">
                  <c:v>6.4634657441878014</c:v>
                </c:pt>
                <c:pt idx="13">
                  <c:v>6.4939540877053306</c:v>
                </c:pt>
                <c:pt idx="14">
                  <c:v>6.4979729231283256</c:v>
                </c:pt>
                <c:pt idx="15">
                  <c:v>6.5040176194105657</c:v>
                </c:pt>
                <c:pt idx="16">
                  <c:v>6.5070735605049146</c:v>
                </c:pt>
                <c:pt idx="17">
                  <c:v>6.5552493302436021</c:v>
                </c:pt>
                <c:pt idx="18">
                  <c:v>6.5581367361188132</c:v>
                </c:pt>
                <c:pt idx="19">
                  <c:v>6.5936909285874314</c:v>
                </c:pt>
                <c:pt idx="20">
                  <c:v>6.5973252732210739</c:v>
                </c:pt>
                <c:pt idx="21">
                  <c:v>6.6106591870745799</c:v>
                </c:pt>
                <c:pt idx="22">
                  <c:v>6.6413408504105416</c:v>
                </c:pt>
                <c:pt idx="23">
                  <c:v>6.6598223909826206</c:v>
                </c:pt>
                <c:pt idx="24">
                  <c:v>6.6605080670458321</c:v>
                </c:pt>
                <c:pt idx="25">
                  <c:v>6.6630057231974273</c:v>
                </c:pt>
                <c:pt idx="26">
                  <c:v>6.706563060970419</c:v>
                </c:pt>
                <c:pt idx="27">
                  <c:v>6.7130457555791567</c:v>
                </c:pt>
                <c:pt idx="28">
                  <c:v>6.7306811569021914</c:v>
                </c:pt>
                <c:pt idx="29">
                  <c:v>6.7422249046868332</c:v>
                </c:pt>
                <c:pt idx="30">
                  <c:v>6.7553600778710443</c:v>
                </c:pt>
                <c:pt idx="31">
                  <c:v>6.7639269417370684</c:v>
                </c:pt>
                <c:pt idx="32">
                  <c:v>6.7848190127926928</c:v>
                </c:pt>
                <c:pt idx="33">
                  <c:v>6.7865447214869654</c:v>
                </c:pt>
                <c:pt idx="34">
                  <c:v>6.787894107603341</c:v>
                </c:pt>
                <c:pt idx="35">
                  <c:v>6.8552876510446836</c:v>
                </c:pt>
                <c:pt idx="36">
                  <c:v>6.8943422311049396</c:v>
                </c:pt>
                <c:pt idx="37">
                  <c:v>6.9004748275281163</c:v>
                </c:pt>
                <c:pt idx="38">
                  <c:v>6.9271828023211581</c:v>
                </c:pt>
                <c:pt idx="39">
                  <c:v>6.9338328763812971</c:v>
                </c:pt>
                <c:pt idx="40">
                  <c:v>6.9517276360294842</c:v>
                </c:pt>
                <c:pt idx="41">
                  <c:v>6.9645713600144337</c:v>
                </c:pt>
                <c:pt idx="42">
                  <c:v>6.9799450393593947</c:v>
                </c:pt>
                <c:pt idx="43">
                  <c:v>6.9843183588888067</c:v>
                </c:pt>
                <c:pt idx="44">
                  <c:v>7.0222607931490728</c:v>
                </c:pt>
                <c:pt idx="45">
                  <c:v>#N/A</c:v>
                </c:pt>
                <c:pt idx="46">
                  <c:v>#N/A</c:v>
                </c:pt>
                <c:pt idx="47">
                  <c:v>#N/A</c:v>
                </c:pt>
                <c:pt idx="48">
                  <c:v>#N/A</c:v>
                </c:pt>
                <c:pt idx="49">
                  <c:v>#N/A</c:v>
                </c:pt>
              </c:numCache>
            </c:numRef>
          </c:val>
          <c:extLst>
            <c:ext xmlns:c16="http://schemas.microsoft.com/office/drawing/2014/chart" uri="{C3380CC4-5D6E-409C-BE32-E72D297353CC}">
              <c16:uniqueId val="{00000003-8962-4CCB-8BDA-63D9D91C59C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7.1739065612428634</c:v>
                </c:pt>
                <c:pt idx="46">
                  <c:v>#N/A</c:v>
                </c:pt>
                <c:pt idx="47">
                  <c:v>#N/A</c:v>
                </c:pt>
                <c:pt idx="48">
                  <c:v>#N/A</c:v>
                </c:pt>
                <c:pt idx="49">
                  <c:v>#N/A</c:v>
                </c:pt>
              </c:numCache>
            </c:numRef>
          </c:val>
          <c:extLst>
            <c:ext xmlns:c16="http://schemas.microsoft.com/office/drawing/2014/chart" uri="{C3380CC4-5D6E-409C-BE32-E72D297353CC}">
              <c16:uniqueId val="{00000004-8962-4CCB-8BDA-63D9D91C59C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7.1822682458435549</c:v>
                </c:pt>
                <c:pt idx="47">
                  <c:v>7.1822836079513959</c:v>
                </c:pt>
                <c:pt idx="48">
                  <c:v>7.1834648649195589</c:v>
                </c:pt>
                <c:pt idx="49">
                  <c:v>#N/A</c:v>
                </c:pt>
              </c:numCache>
            </c:numRef>
          </c:val>
          <c:extLst>
            <c:ext xmlns:c16="http://schemas.microsoft.com/office/drawing/2014/chart" uri="{C3380CC4-5D6E-409C-BE32-E72D297353CC}">
              <c16:uniqueId val="{00000005-8962-4CCB-8BDA-63D9D91C59C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7.5930216191761719</c:v>
                </c:pt>
              </c:numCache>
            </c:numRef>
          </c:val>
          <c:extLst>
            <c:ext xmlns:c16="http://schemas.microsoft.com/office/drawing/2014/chart" uri="{C3380CC4-5D6E-409C-BE32-E72D297353CC}">
              <c16:uniqueId val="{00000006-8962-4CCB-8BDA-63D9D91C59C7}"/>
            </c:ext>
          </c:extLst>
        </c:ser>
        <c:dLbls>
          <c:showLegendKey val="0"/>
          <c:showVal val="0"/>
          <c:showCatName val="0"/>
          <c:showSerName val="0"/>
          <c:showPercent val="0"/>
          <c:showBubbleSize val="0"/>
        </c:dLbls>
        <c:gapWidth val="50"/>
        <c:overlap val="100"/>
        <c:axId val="896867472"/>
        <c:axId val="8968707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6.6598223909826206</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8962-4CCB-8BDA-63D9D91C59C7}"/>
            </c:ext>
          </c:extLst>
        </c:ser>
        <c:dLbls>
          <c:showLegendKey val="0"/>
          <c:showVal val="0"/>
          <c:showCatName val="0"/>
          <c:showSerName val="0"/>
          <c:showPercent val="0"/>
          <c:showBubbleSize val="0"/>
        </c:dLbls>
        <c:gapWidth val="0"/>
        <c:overlap val="-100"/>
        <c:axId val="896881072"/>
        <c:axId val="896882160"/>
      </c:barChart>
      <c:catAx>
        <c:axId val="896867472"/>
        <c:scaling>
          <c:orientation val="minMax"/>
        </c:scaling>
        <c:delete val="1"/>
        <c:axPos val="b"/>
        <c:numFmt formatCode="General" sourceLinked="1"/>
        <c:majorTickMark val="none"/>
        <c:minorTickMark val="none"/>
        <c:tickLblPos val="nextTo"/>
        <c:crossAx val="896870736"/>
        <c:crosses val="autoZero"/>
        <c:auto val="1"/>
        <c:lblAlgn val="ctr"/>
        <c:lblOffset val="100"/>
        <c:noMultiLvlLbl val="0"/>
      </c:catAx>
      <c:valAx>
        <c:axId val="8968707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67472"/>
        <c:crosses val="autoZero"/>
        <c:crossBetween val="between"/>
      </c:valAx>
      <c:valAx>
        <c:axId val="89688216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81072"/>
        <c:crosses val="max"/>
        <c:crossBetween val="between"/>
      </c:valAx>
      <c:catAx>
        <c:axId val="896881072"/>
        <c:scaling>
          <c:orientation val="minMax"/>
        </c:scaling>
        <c:delete val="1"/>
        <c:axPos val="b"/>
        <c:numFmt formatCode="General" sourceLinked="1"/>
        <c:majorTickMark val="out"/>
        <c:minorTickMark val="none"/>
        <c:tickLblPos val="nextTo"/>
        <c:crossAx val="89688216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3993398205137026"/>
          <c:w val="0.74204413567068905"/>
          <c:h val="0.651191202764501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5.4642184808957843</c:v>
                </c:pt>
              </c:numCache>
            </c:numRef>
          </c:val>
          <c:extLst>
            <c:ext xmlns:c16="http://schemas.microsoft.com/office/drawing/2014/chart" uri="{C3380CC4-5D6E-409C-BE32-E72D297353CC}">
              <c16:uniqueId val="{00000000-CB07-468A-9A48-5DEAA9073C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07-468A-9A48-5DEAA9073C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0.28762315410007844</c:v>
                </c:pt>
              </c:numCache>
            </c:numRef>
          </c:val>
          <c:extLst>
            <c:ext xmlns:c16="http://schemas.microsoft.com/office/drawing/2014/chart" uri="{C3380CC4-5D6E-409C-BE32-E72D297353CC}">
              <c16:uniqueId val="{00000002-CB07-468A-9A48-5DEAA9073C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8.5968552588281177E-2</c:v>
                </c:pt>
              </c:numCache>
            </c:numRef>
          </c:val>
          <c:extLst>
            <c:ext xmlns:c16="http://schemas.microsoft.com/office/drawing/2014/chart" uri="{C3380CC4-5D6E-409C-BE32-E72D297353CC}">
              <c16:uniqueId val="{00000003-CB07-468A-9A48-5DEAA9073C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0.89749944501959789</c:v>
                </c:pt>
              </c:numCache>
            </c:numRef>
          </c:val>
          <c:extLst>
            <c:ext xmlns:c16="http://schemas.microsoft.com/office/drawing/2014/chart" uri="{C3380CC4-5D6E-409C-BE32-E72D297353CC}">
              <c16:uniqueId val="{00000004-CB07-468A-9A48-5DEAA9073C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8.5968552588281177E-2</c:v>
                </c:pt>
              </c:numCache>
            </c:numRef>
          </c:val>
          <c:extLst>
            <c:ext xmlns:c16="http://schemas.microsoft.com/office/drawing/2014/chart" uri="{C3380CC4-5D6E-409C-BE32-E72D297353CC}">
              <c16:uniqueId val="{00000005-CB07-468A-9A48-5DEAA9073C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0.30836032299942584</c:v>
                </c:pt>
              </c:numCache>
            </c:numRef>
          </c:val>
          <c:extLst>
            <c:ext xmlns:c16="http://schemas.microsoft.com/office/drawing/2014/chart" uri="{C3380CC4-5D6E-409C-BE32-E72D297353CC}">
              <c16:uniqueId val="{00000006-CB07-468A-9A48-5DEAA9073C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0.23752111832826373</c:v>
                </c:pt>
              </c:numCache>
            </c:numRef>
          </c:val>
          <c:extLst>
            <c:ext xmlns:c16="http://schemas.microsoft.com/office/drawing/2014/chart" uri="{C3380CC4-5D6E-409C-BE32-E72D297353CC}">
              <c16:uniqueId val="{00000007-CB07-468A-9A48-5DEAA9073CB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6.2945697517801218</c:v>
                </c:pt>
              </c:numCache>
            </c:numRef>
          </c:xVal>
          <c:yVal>
            <c:numLit>
              <c:formatCode>General</c:formatCode>
              <c:ptCount val="1"/>
              <c:pt idx="0">
                <c:v>1</c:v>
              </c:pt>
            </c:numLit>
          </c:yVal>
          <c:smooth val="0"/>
          <c:extLst>
            <c:ext xmlns:c16="http://schemas.microsoft.com/office/drawing/2014/chart" uri="{C3380CC4-5D6E-409C-BE32-E72D297353CC}">
              <c16:uniqueId val="{00000008-CB07-468A-9A48-5DEAA9073C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07-468A-9A48-5DEAA9073CB2}"/>
              </c:ext>
            </c:extLst>
          </c:dPt>
          <c:xVal>
            <c:numRef>
              <c:f>Sheet1!$B$12</c:f>
              <c:numCache>
                <c:formatCode>General</c:formatCode>
                <c:ptCount val="1"/>
                <c:pt idx="0">
                  <c:v>6.2865599100939429</c:v>
                </c:pt>
              </c:numCache>
            </c:numRef>
          </c:xVal>
          <c:yVal>
            <c:numLit>
              <c:formatCode>General</c:formatCode>
              <c:ptCount val="1"/>
              <c:pt idx="0">
                <c:v>1</c:v>
              </c:pt>
            </c:numLit>
          </c:yVal>
          <c:smooth val="0"/>
          <c:extLst>
            <c:ext xmlns:c16="http://schemas.microsoft.com/office/drawing/2014/chart" uri="{C3380CC4-5D6E-409C-BE32-E72D297353CC}">
              <c16:uniqueId val="{0000000A-CB07-468A-9A48-5DEAA9073CB2}"/>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07-468A-9A48-5DEAA9073C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CB07-468A-9A48-5DEAA9073CB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78329362166643"/>
          <c:y val="0.5169850812736585"/>
          <c:w val="0.74050409342017565"/>
          <c:h val="0.335152527276775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4.8797655227952541</c:v>
                </c:pt>
              </c:numCache>
            </c:numRef>
          </c:val>
          <c:extLst>
            <c:ext xmlns:c16="http://schemas.microsoft.com/office/drawing/2014/chart" uri="{C3380CC4-5D6E-409C-BE32-E72D297353CC}">
              <c16:uniqueId val="{00000000-15AD-4650-BE88-E302523CC6A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5AD-4650-BE88-E302523CC6A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0.3455922262898623</c:v>
                </c:pt>
              </c:numCache>
            </c:numRef>
          </c:val>
          <c:extLst>
            <c:ext xmlns:c16="http://schemas.microsoft.com/office/drawing/2014/chart" uri="{C3380CC4-5D6E-409C-BE32-E72D297353CC}">
              <c16:uniqueId val="{00000002-15AD-4650-BE88-E302523CC6A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0.11858038047379349</c:v>
                </c:pt>
              </c:numCache>
            </c:numRef>
          </c:val>
          <c:extLst>
            <c:ext xmlns:c16="http://schemas.microsoft.com/office/drawing/2014/chart" uri="{C3380CC4-5D6E-409C-BE32-E72D297353CC}">
              <c16:uniqueId val="{00000003-15AD-4650-BE88-E302523CC6A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1.2379622834309654</c:v>
                </c:pt>
              </c:numCache>
            </c:numRef>
          </c:val>
          <c:extLst>
            <c:ext xmlns:c16="http://schemas.microsoft.com/office/drawing/2014/chart" uri="{C3380CC4-5D6E-409C-BE32-E72D297353CC}">
              <c16:uniqueId val="{00000004-15AD-4650-BE88-E302523CC6A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0.11858038047379438</c:v>
                </c:pt>
              </c:numCache>
            </c:numRef>
          </c:val>
          <c:extLst>
            <c:ext xmlns:c16="http://schemas.microsoft.com/office/drawing/2014/chart" uri="{C3380CC4-5D6E-409C-BE32-E72D297353CC}">
              <c16:uniqueId val="{00000005-15AD-4650-BE88-E302523CC6A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0.30781858292879072</c:v>
                </c:pt>
              </c:numCache>
            </c:numRef>
          </c:val>
          <c:extLst>
            <c:ext xmlns:c16="http://schemas.microsoft.com/office/drawing/2014/chart" uri="{C3380CC4-5D6E-409C-BE32-E72D297353CC}">
              <c16:uniqueId val="{00000006-15AD-4650-BE88-E302523CC6A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5AD-4650-BE88-E302523CC6A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5.8990883840982482</c:v>
                </c:pt>
              </c:numCache>
            </c:numRef>
          </c:xVal>
          <c:yVal>
            <c:numLit>
              <c:formatCode>General</c:formatCode>
              <c:ptCount val="1"/>
              <c:pt idx="0">
                <c:v>1</c:v>
              </c:pt>
            </c:numLit>
          </c:yVal>
          <c:smooth val="0"/>
          <c:extLst>
            <c:ext xmlns:c16="http://schemas.microsoft.com/office/drawing/2014/chart" uri="{C3380CC4-5D6E-409C-BE32-E72D297353CC}">
              <c16:uniqueId val="{00000008-15AD-4650-BE88-E302523CC6A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5AD-4650-BE88-E302523CC6AE}"/>
              </c:ext>
            </c:extLst>
          </c:dPt>
          <c:xVal>
            <c:numRef>
              <c:f>Sheet1!$B$12</c:f>
              <c:numCache>
                <c:formatCode>General</c:formatCode>
                <c:ptCount val="1"/>
                <c:pt idx="0">
                  <c:v>5.9629192712743926</c:v>
                </c:pt>
              </c:numCache>
            </c:numRef>
          </c:xVal>
          <c:yVal>
            <c:numLit>
              <c:formatCode>General</c:formatCode>
              <c:ptCount val="1"/>
              <c:pt idx="0">
                <c:v>1</c:v>
              </c:pt>
            </c:numLit>
          </c:yVal>
          <c:smooth val="0"/>
          <c:extLst>
            <c:ext xmlns:c16="http://schemas.microsoft.com/office/drawing/2014/chart" uri="{C3380CC4-5D6E-409C-BE32-E72D297353CC}">
              <c16:uniqueId val="{0000000A-15AD-4650-BE88-E302523CC6AE}"/>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5AD-4650-BE88-E302523CC6A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15AD-4650-BE88-E302523CC6A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744979455344281"/>
          <c:w val="0.74050409342017565"/>
          <c:h val="0.5586429854675466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5.7162823793608766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0.58825576050757444</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0.21110181874368639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5.8853608757511999E-2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0.61442329325046963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5.8853608757512887E-2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0.2111018187436855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0.33232295576701976</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6.8891949679111786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6.8817052139948842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DDD26FAB-490D-43F8-A437-AB434D273E98}"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7244767312402565"/>
          <c:w val="0.74050409342017565"/>
          <c:h val="0.327552326875974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5.4447737941722023</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6.6366201102909805E-2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0.22688685235169892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6.3254358110212294E-2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0.66036648971947187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6.3254358110211406E-2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0.22688685235169981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0.66135385892906751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6.1569501256974393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6.1314644505967593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Did your NHS mental health team involve you in a plan for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7346097332853"/>
          <c:y val="0.149343130705856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013272496409704"/>
          <c:y val="0.53812346916054321"/>
          <c:w val="0.74050409342017565"/>
          <c:h val="0.3377221108884435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7.2006550335331267</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0.30090502233208483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9.2252342854235003E-2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0.96310132043238639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9.2252342854235891E-2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0.3212944932919175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8.05930872542611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8.0753630589356398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Have you been given a diagnosis for your mental health?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580605508233954"/>
          <c:y val="4.3297706524159429E-2"/>
          <c:w val="0.7469858523472972"/>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6C39-472D-A81F-C39B1FCC9A5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6.1923513610324159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6C39-472D-A81F-C39B1FCC9A5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6.2573449456040091</c:v>
                </c:pt>
                <c:pt idx="2">
                  <c:v>6.4588164482325494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6C39-472D-A81F-C39B1FCC9A53}"/>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6.4422850363038773</c:v>
                </c:pt>
                <c:pt idx="4">
                  <c:v>6.4830956029518232</c:v>
                </c:pt>
                <c:pt idx="5">
                  <c:v>6.5462950663810657</c:v>
                </c:pt>
                <c:pt idx="6">
                  <c:v>6.5486143122148546</c:v>
                </c:pt>
                <c:pt idx="7">
                  <c:v>6.5911146084314609</c:v>
                </c:pt>
                <c:pt idx="8">
                  <c:v>6.6291459096781598</c:v>
                </c:pt>
                <c:pt idx="9">
                  <c:v>6.6466616892170602</c:v>
                </c:pt>
                <c:pt idx="10">
                  <c:v>6.6742353150733083</c:v>
                </c:pt>
                <c:pt idx="11">
                  <c:v>6.7875785133479507</c:v>
                </c:pt>
                <c:pt idx="12">
                  <c:v>6.8005764067110714</c:v>
                </c:pt>
                <c:pt idx="13">
                  <c:v>6.8086304042877872</c:v>
                </c:pt>
                <c:pt idx="14">
                  <c:v>6.8094693734183043</c:v>
                </c:pt>
                <c:pt idx="15">
                  <c:v>6.8124280109365101</c:v>
                </c:pt>
                <c:pt idx="16">
                  <c:v>6.858557483437778</c:v>
                </c:pt>
                <c:pt idx="17">
                  <c:v>6.8739584916464738</c:v>
                </c:pt>
                <c:pt idx="18">
                  <c:v>6.8745454855458847</c:v>
                </c:pt>
                <c:pt idx="19">
                  <c:v>6.9151944771485274</c:v>
                </c:pt>
                <c:pt idx="20">
                  <c:v>6.9241953449472007</c:v>
                </c:pt>
                <c:pt idx="21">
                  <c:v>6.9625900380528236</c:v>
                </c:pt>
                <c:pt idx="22">
                  <c:v>6.9639370115795574</c:v>
                </c:pt>
                <c:pt idx="23">
                  <c:v>6.99268784968943</c:v>
                </c:pt>
                <c:pt idx="24">
                  <c:v>7.0113849901966736</c:v>
                </c:pt>
                <c:pt idx="25">
                  <c:v>7.0247063162992109</c:v>
                </c:pt>
                <c:pt idx="26">
                  <c:v>7.0465181702704411</c:v>
                </c:pt>
                <c:pt idx="27">
                  <c:v>7.0634577949646467</c:v>
                </c:pt>
                <c:pt idx="28">
                  <c:v>7.0977530095749639</c:v>
                </c:pt>
                <c:pt idx="29">
                  <c:v>7.1338428834677501</c:v>
                </c:pt>
                <c:pt idx="30">
                  <c:v>7.1604032150348988</c:v>
                </c:pt>
                <c:pt idx="31">
                  <c:v>7.1645132421981659</c:v>
                </c:pt>
                <c:pt idx="32">
                  <c:v>7.2153676077734801</c:v>
                </c:pt>
                <c:pt idx="33">
                  <c:v>7.238957491428188</c:v>
                </c:pt>
                <c:pt idx="34">
                  <c:v>7.2867404832481606</c:v>
                </c:pt>
                <c:pt idx="35">
                  <c:v>7.3035529238590389</c:v>
                </c:pt>
                <c:pt idx="36">
                  <c:v>7.3069164071148736</c:v>
                </c:pt>
                <c:pt idx="37">
                  <c:v>7.3183305897459663</c:v>
                </c:pt>
                <c:pt idx="38">
                  <c:v>7.360062855573001</c:v>
                </c:pt>
                <c:pt idx="39">
                  <c:v>7.3877135606709192</c:v>
                </c:pt>
                <c:pt idx="40">
                  <c:v>7.4662045224428564</c:v>
                </c:pt>
                <c:pt idx="41">
                  <c:v>7.4711724606511822</c:v>
                </c:pt>
                <c:pt idx="42">
                  <c:v>7.4773291904996402</c:v>
                </c:pt>
                <c:pt idx="43">
                  <c:v>7.5408721872228011</c:v>
                </c:pt>
                <c:pt idx="44">
                  <c:v>7.6000570376540937</c:v>
                </c:pt>
                <c:pt idx="45">
                  <c:v>#N/A</c:v>
                </c:pt>
                <c:pt idx="46">
                  <c:v>#N/A</c:v>
                </c:pt>
                <c:pt idx="47">
                  <c:v>#N/A</c:v>
                </c:pt>
                <c:pt idx="48">
                  <c:v>#N/A</c:v>
                </c:pt>
                <c:pt idx="49">
                  <c:v>#N/A</c:v>
                </c:pt>
              </c:numCache>
            </c:numRef>
          </c:val>
          <c:extLst>
            <c:ext xmlns:c16="http://schemas.microsoft.com/office/drawing/2014/chart" uri="{C3380CC4-5D6E-409C-BE32-E72D297353CC}">
              <c16:uniqueId val="{00000003-6C39-472D-A81F-C39B1FCC9A5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7.627944314089163</c:v>
                </c:pt>
                <c:pt idx="46">
                  <c:v>7.6448935261444726</c:v>
                </c:pt>
                <c:pt idx="47">
                  <c:v>#N/A</c:v>
                </c:pt>
                <c:pt idx="48">
                  <c:v>#N/A</c:v>
                </c:pt>
                <c:pt idx="49">
                  <c:v>#N/A</c:v>
                </c:pt>
              </c:numCache>
            </c:numRef>
          </c:val>
          <c:extLst>
            <c:ext xmlns:c16="http://schemas.microsoft.com/office/drawing/2014/chart" uri="{C3380CC4-5D6E-409C-BE32-E72D297353CC}">
              <c16:uniqueId val="{00000004-6C39-472D-A81F-C39B1FCC9A5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7.699346116029119</c:v>
                </c:pt>
                <c:pt idx="48">
                  <c:v>7.807249623740617</c:v>
                </c:pt>
                <c:pt idx="49">
                  <c:v>7.8636972669554526</c:v>
                </c:pt>
              </c:numCache>
            </c:numRef>
          </c:val>
          <c:extLst>
            <c:ext xmlns:c16="http://schemas.microsoft.com/office/drawing/2014/chart" uri="{C3380CC4-5D6E-409C-BE32-E72D297353CC}">
              <c16:uniqueId val="{00000005-6C39-472D-A81F-C39B1FCC9A5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6C39-472D-A81F-C39B1FCC9A53}"/>
            </c:ext>
          </c:extLst>
        </c:ser>
        <c:dLbls>
          <c:showLegendKey val="0"/>
          <c:showVal val="0"/>
          <c:showCatName val="0"/>
          <c:showSerName val="0"/>
          <c:showPercent val="0"/>
          <c:showBubbleSize val="0"/>
        </c:dLbls>
        <c:gapWidth val="50"/>
        <c:overlap val="100"/>
        <c:axId val="898310016"/>
        <c:axId val="89831545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Your Trust</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6.8745454855458847</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6C39-472D-A81F-C39B1FCC9A53}"/>
            </c:ext>
          </c:extLst>
        </c:ser>
        <c:dLbls>
          <c:showLegendKey val="0"/>
          <c:showVal val="0"/>
          <c:showCatName val="0"/>
          <c:showSerName val="0"/>
          <c:showPercent val="0"/>
          <c:showBubbleSize val="0"/>
        </c:dLbls>
        <c:gapWidth val="0"/>
        <c:overlap val="-100"/>
        <c:axId val="898323072"/>
        <c:axId val="898325248"/>
      </c:barChart>
      <c:catAx>
        <c:axId val="898310016"/>
        <c:scaling>
          <c:orientation val="minMax"/>
        </c:scaling>
        <c:delete val="1"/>
        <c:axPos val="b"/>
        <c:numFmt formatCode="General" sourceLinked="1"/>
        <c:majorTickMark val="none"/>
        <c:minorTickMark val="none"/>
        <c:tickLblPos val="nextTo"/>
        <c:crossAx val="898315456"/>
        <c:crosses val="autoZero"/>
        <c:auto val="1"/>
        <c:lblAlgn val="ctr"/>
        <c:lblOffset val="100"/>
        <c:noMultiLvlLbl val="0"/>
      </c:catAx>
      <c:valAx>
        <c:axId val="89831545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10016"/>
        <c:crosses val="autoZero"/>
        <c:crossBetween val="between"/>
      </c:valAx>
      <c:valAx>
        <c:axId val="89832524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3072"/>
        <c:crosses val="max"/>
        <c:crossBetween val="between"/>
      </c:valAx>
      <c:catAx>
        <c:axId val="898323072"/>
        <c:scaling>
          <c:orientation val="minMax"/>
        </c:scaling>
        <c:delete val="1"/>
        <c:axPos val="b"/>
        <c:numFmt formatCode="General" sourceLinked="1"/>
        <c:majorTickMark val="out"/>
        <c:minorTickMark val="none"/>
        <c:tickLblPos val="nextTo"/>
        <c:crossAx val="89832524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13284446545798406"/>
          <c:w val="0.74358417792120246"/>
          <c:h val="0.696606035533087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4.2180233957644058</c:v>
                </c:pt>
              </c:numCache>
            </c:numRef>
          </c:val>
          <c:extLst>
            <c:ext xmlns:c16="http://schemas.microsoft.com/office/drawing/2014/chart" uri="{C3380CC4-5D6E-409C-BE32-E72D297353CC}">
              <c16:uniqueId val="{00000000-4E08-4448-B330-0109DB6ED58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0.41803306197131107</c:v>
                </c:pt>
              </c:numCache>
            </c:numRef>
          </c:val>
          <c:extLst>
            <c:ext xmlns:c16="http://schemas.microsoft.com/office/drawing/2014/chart" uri="{C3380CC4-5D6E-409C-BE32-E72D297353CC}">
              <c16:uniqueId val="{00000001-4E08-4448-B330-0109DB6ED58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0.36608019942301517</c:v>
                </c:pt>
              </c:numCache>
            </c:numRef>
          </c:val>
          <c:extLst>
            <c:ext xmlns:c16="http://schemas.microsoft.com/office/drawing/2014/chart" uri="{C3380CC4-5D6E-409C-BE32-E72D297353CC}">
              <c16:uniqueId val="{00000002-4E08-4448-B330-0109DB6ED58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0.10206042259102421</c:v>
                </c:pt>
              </c:numCache>
            </c:numRef>
          </c:val>
          <c:extLst>
            <c:ext xmlns:c16="http://schemas.microsoft.com/office/drawing/2014/chart" uri="{C3380CC4-5D6E-409C-BE32-E72D297353CC}">
              <c16:uniqueId val="{00000003-4E08-4448-B330-0109DB6ED58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1.0654962759765674</c:v>
                </c:pt>
              </c:numCache>
            </c:numRef>
          </c:val>
          <c:extLst>
            <c:ext xmlns:c16="http://schemas.microsoft.com/office/drawing/2014/chart" uri="{C3380CC4-5D6E-409C-BE32-E72D297353CC}">
              <c16:uniqueId val="{00000004-4E08-4448-B330-0109DB6ED58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0.10206042259102421</c:v>
                </c:pt>
              </c:numCache>
            </c:numRef>
          </c:val>
          <c:extLst>
            <c:ext xmlns:c16="http://schemas.microsoft.com/office/drawing/2014/chart" uri="{C3380CC4-5D6E-409C-BE32-E72D297353CC}">
              <c16:uniqueId val="{00000005-4E08-4448-B330-0109DB6ED58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0.36608019942301517</c:v>
                </c:pt>
              </c:numCache>
            </c:numRef>
          </c:val>
          <c:extLst>
            <c:ext xmlns:c16="http://schemas.microsoft.com/office/drawing/2014/chart" uri="{C3380CC4-5D6E-409C-BE32-E72D297353CC}">
              <c16:uniqueId val="{00000006-4E08-4448-B330-0109DB6ED58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0.42668112118326018</c:v>
                </c:pt>
              </c:numCache>
            </c:numRef>
          </c:val>
          <c:extLst>
            <c:ext xmlns:c16="http://schemas.microsoft.com/office/drawing/2014/chart" uri="{C3380CC4-5D6E-409C-BE32-E72D297353CC}">
              <c16:uniqueId val="{00000007-4E08-4448-B330-0109DB6ED58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5.1167973615270794</c:v>
                </c:pt>
              </c:numCache>
            </c:numRef>
          </c:xVal>
          <c:yVal>
            <c:numLit>
              <c:formatCode>General</c:formatCode>
              <c:ptCount val="1"/>
              <c:pt idx="0">
                <c:v>1</c:v>
              </c:pt>
            </c:numLit>
          </c:yVal>
          <c:smooth val="0"/>
          <c:extLst>
            <c:ext xmlns:c16="http://schemas.microsoft.com/office/drawing/2014/chart" uri="{C3380CC4-5D6E-409C-BE32-E72D297353CC}">
              <c16:uniqueId val="{00000008-4E08-4448-B330-0109DB6ED58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E08-4448-B330-0109DB6ED587}"/>
              </c:ext>
            </c:extLst>
          </c:dPt>
          <c:xVal>
            <c:numRef>
              <c:f>Sheet1!$B$12</c:f>
              <c:numCache>
                <c:formatCode>General</c:formatCode>
                <c:ptCount val="1"/>
                <c:pt idx="0">
                  <c:v>5.6369452177380399</c:v>
                </c:pt>
              </c:numCache>
            </c:numRef>
          </c:xVal>
          <c:yVal>
            <c:numLit>
              <c:formatCode>General</c:formatCode>
              <c:ptCount val="1"/>
              <c:pt idx="0">
                <c:v>1</c:v>
              </c:pt>
            </c:numLit>
          </c:yVal>
          <c:smooth val="0"/>
          <c:extLst>
            <c:ext xmlns:c16="http://schemas.microsoft.com/office/drawing/2014/chart" uri="{C3380CC4-5D6E-409C-BE32-E72D297353CC}">
              <c16:uniqueId val="{0000000A-4E08-4448-B330-0109DB6ED58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sz="900" b="0" i="0" u="none" strike="noStrike" kern="1200" baseline="0" dirty="0">
                        <a:solidFill>
                          <a:prstClr val="black"/>
                        </a:solidFill>
                        <a:latin typeface="Arial" panose="020B0604020202020204" pitchFamily="34" charset="0"/>
                        <a:cs typeface="Arial" panose="020B0604020202020204" pitchFamily="34" charset="0"/>
                      </a:rPr>
                      <a:t>Q21_4. Have any of the following been discussed with you about your medication?</a:t>
                    </a:r>
                  </a:p>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dirty="0"/>
                      <a:t>What will happen if I stop taking my medication</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4E08-4448-B330-0109DB6ED58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4E08-4448-B330-0109DB6ED58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321280946512391"/>
          <c:y val="0.23918686694186325"/>
          <c:w val="0.74358417792120246"/>
          <c:h val="0.6742080522267281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4.9406502762514712</c:v>
                </c:pt>
              </c:numCache>
            </c:numRef>
          </c:val>
          <c:extLst>
            <c:ext xmlns:c16="http://schemas.microsoft.com/office/drawing/2014/chart" uri="{C3380CC4-5D6E-409C-BE32-E72D297353CC}">
              <c16:uniqueId val="{00000000-1F3B-4141-A9C1-5FE21F5191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F3B-4141-A9C1-5FE21F5191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0.26206722502484503</c:v>
                </c:pt>
              </c:numCache>
            </c:numRef>
          </c:val>
          <c:extLst>
            <c:ext xmlns:c16="http://schemas.microsoft.com/office/drawing/2014/chart" uri="{C3380CC4-5D6E-409C-BE32-E72D297353CC}">
              <c16:uniqueId val="{00000002-1F3B-4141-A9C1-5FE21F5191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0.12245520018505029</c:v>
                </c:pt>
              </c:numCache>
            </c:numRef>
          </c:val>
          <c:extLst>
            <c:ext xmlns:c16="http://schemas.microsoft.com/office/drawing/2014/chart" uri="{C3380CC4-5D6E-409C-BE32-E72D297353CC}">
              <c16:uniqueId val="{00000003-1F3B-4141-A9C1-5FE21F5191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1.2784148493484002</c:v>
                </c:pt>
              </c:numCache>
            </c:numRef>
          </c:val>
          <c:extLst>
            <c:ext xmlns:c16="http://schemas.microsoft.com/office/drawing/2014/chart" uri="{C3380CC4-5D6E-409C-BE32-E72D297353CC}">
              <c16:uniqueId val="{00000004-1F3B-4141-A9C1-5FE21F5191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0.12245520018505118</c:v>
                </c:pt>
              </c:numCache>
            </c:numRef>
          </c:val>
          <c:extLst>
            <c:ext xmlns:c16="http://schemas.microsoft.com/office/drawing/2014/chart" uri="{C3380CC4-5D6E-409C-BE32-E72D297353CC}">
              <c16:uniqueId val="{00000005-1F3B-4141-A9C1-5FE21F5191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0.25482948829457008</c:v>
                </c:pt>
              </c:numCache>
            </c:numRef>
          </c:val>
          <c:extLst>
            <c:ext xmlns:c16="http://schemas.microsoft.com/office/drawing/2014/chart" uri="{C3380CC4-5D6E-409C-BE32-E72D297353CC}">
              <c16:uniqueId val="{00000006-1F3B-4141-A9C1-5FE21F5191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F3B-4141-A9C1-5FE21F51916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5.7619466852799013</c:v>
                </c:pt>
              </c:numCache>
            </c:numRef>
          </c:xVal>
          <c:yVal>
            <c:numLit>
              <c:formatCode>General</c:formatCode>
              <c:ptCount val="1"/>
              <c:pt idx="0">
                <c:v>1</c:v>
              </c:pt>
            </c:numLit>
          </c:yVal>
          <c:smooth val="0"/>
          <c:extLst>
            <c:ext xmlns:c16="http://schemas.microsoft.com/office/drawing/2014/chart" uri="{C3380CC4-5D6E-409C-BE32-E72D297353CC}">
              <c16:uniqueId val="{00000008-1F3B-4141-A9C1-5FE21F51916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F3B-4141-A9C1-5FE21F519162}"/>
              </c:ext>
            </c:extLst>
          </c:dPt>
          <c:xVal>
            <c:numRef>
              <c:f>Sheet1!$B$12</c:f>
              <c:numCache>
                <c:formatCode>General</c:formatCode>
                <c:ptCount val="1"/>
                <c:pt idx="0">
                  <c:v>5.9643801261355671</c:v>
                </c:pt>
              </c:numCache>
            </c:numRef>
          </c:xVal>
          <c:yVal>
            <c:numLit>
              <c:formatCode>General</c:formatCode>
              <c:ptCount val="1"/>
              <c:pt idx="0">
                <c:v>1</c:v>
              </c:pt>
            </c:numLit>
          </c:yVal>
          <c:smooth val="0"/>
          <c:extLst>
            <c:ext xmlns:c16="http://schemas.microsoft.com/office/drawing/2014/chart" uri="{C3380CC4-5D6E-409C-BE32-E72D297353CC}">
              <c16:uniqueId val="{0000000A-1F3B-4141-A9C1-5FE21F51916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sz="900" b="0" i="0" u="none" strike="noStrike" kern="1200" baseline="0" dirty="0">
                        <a:solidFill>
                          <a:prstClr val="black"/>
                        </a:solidFill>
                        <a:latin typeface="Arial" panose="020B0604020202020204" pitchFamily="34" charset="0"/>
                        <a:cs typeface="Arial" panose="020B0604020202020204" pitchFamily="34" charset="0"/>
                      </a:rPr>
                      <a:t>Q21_3. Have any of the following been discussed with you about your medication?</a:t>
                    </a:r>
                  </a:p>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GB" dirty="0"/>
                      <a:t>Side effects of medication</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F3B-4141-A9C1-5FE21F5191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1F3B-4141-A9C1-5FE21F51916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9152318256089615"/>
          <c:w val="0.74050409342017565"/>
          <c:h val="0.579074775446980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6.4159686804279561</c:v>
                </c:pt>
              </c:numCache>
            </c:numRef>
          </c:val>
          <c:extLst>
            <c:ext xmlns:c16="http://schemas.microsoft.com/office/drawing/2014/chart" uri="{C3380CC4-5D6E-409C-BE32-E72D297353CC}">
              <c16:uniqueId val="{00000000-6BEC-44D1-9FCC-E6EE01CDAF1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0.30042255384933458</c:v>
                </c:pt>
              </c:numCache>
            </c:numRef>
          </c:val>
          <c:extLst>
            <c:ext xmlns:c16="http://schemas.microsoft.com/office/drawing/2014/chart" uri="{C3380CC4-5D6E-409C-BE32-E72D297353CC}">
              <c16:uniqueId val="{00000001-6BEC-44D1-9FCC-E6EE01CDAF1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0.24004303135922456</c:v>
                </c:pt>
              </c:numCache>
            </c:numRef>
          </c:val>
          <c:extLst>
            <c:ext xmlns:c16="http://schemas.microsoft.com/office/drawing/2014/chart" uri="{C3380CC4-5D6E-409C-BE32-E72D297353CC}">
              <c16:uniqueId val="{00000002-6BEC-44D1-9FCC-E6EE01CDAF1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6.6922202454996693E-2</c:v>
                </c:pt>
              </c:numCache>
            </c:numRef>
          </c:val>
          <c:extLst>
            <c:ext xmlns:c16="http://schemas.microsoft.com/office/drawing/2014/chart" uri="{C3380CC4-5D6E-409C-BE32-E72D297353CC}">
              <c16:uniqueId val="{00000003-6BEC-44D1-9FCC-E6EE01CDAF1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0.69865826228923567</c:v>
                </c:pt>
              </c:numCache>
            </c:numRef>
          </c:val>
          <c:extLst>
            <c:ext xmlns:c16="http://schemas.microsoft.com/office/drawing/2014/chart" uri="{C3380CC4-5D6E-409C-BE32-E72D297353CC}">
              <c16:uniqueId val="{00000004-6BEC-44D1-9FCC-E6EE01CDAF1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6.6922202454996693E-2</c:v>
                </c:pt>
              </c:numCache>
            </c:numRef>
          </c:val>
          <c:extLst>
            <c:ext xmlns:c16="http://schemas.microsoft.com/office/drawing/2014/chart" uri="{C3380CC4-5D6E-409C-BE32-E72D297353CC}">
              <c16:uniqueId val="{00000005-6BEC-44D1-9FCC-E6EE01CDAF1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0.24004303135922456</c:v>
                </c:pt>
              </c:numCache>
            </c:numRef>
          </c:val>
          <c:extLst>
            <c:ext xmlns:c16="http://schemas.microsoft.com/office/drawing/2014/chart" uri="{C3380CC4-5D6E-409C-BE32-E72D297353CC}">
              <c16:uniqueId val="{00000006-6BEC-44D1-9FCC-E6EE01CDAF1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0.30352746383389295</c:v>
                </c:pt>
              </c:numCache>
            </c:numRef>
          </c:val>
          <c:extLst>
            <c:ext xmlns:c16="http://schemas.microsoft.com/office/drawing/2014/chart" uri="{C3380CC4-5D6E-409C-BE32-E72D297353CC}">
              <c16:uniqueId val="{00000007-6BEC-44D1-9FCC-E6EE01CDAF1E}"/>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7.3983519944458509</c:v>
                </c:pt>
              </c:numCache>
            </c:numRef>
          </c:xVal>
          <c:yVal>
            <c:numLit>
              <c:formatCode>General</c:formatCode>
              <c:ptCount val="1"/>
              <c:pt idx="0">
                <c:v>1</c:v>
              </c:pt>
            </c:numLit>
          </c:yVal>
          <c:smooth val="0"/>
          <c:extLst>
            <c:ext xmlns:c16="http://schemas.microsoft.com/office/drawing/2014/chart" uri="{C3380CC4-5D6E-409C-BE32-E72D297353CC}">
              <c16:uniqueId val="{00000008-6BEC-44D1-9FCC-E6EE01CDAF1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BEC-44D1-9FCC-E6EE01CDAF1E}"/>
              </c:ext>
            </c:extLst>
          </c:dPt>
          <c:xVal>
            <c:numRef>
              <c:f>Sheet1!$B$12</c:f>
              <c:numCache>
                <c:formatCode>General</c:formatCode>
                <c:ptCount val="1"/>
                <c:pt idx="0">
                  <c:v>7.3726855992361298</c:v>
                </c:pt>
              </c:numCache>
            </c:numRef>
          </c:xVal>
          <c:yVal>
            <c:numLit>
              <c:formatCode>General</c:formatCode>
              <c:ptCount val="1"/>
              <c:pt idx="0">
                <c:v>1</c:v>
              </c:pt>
            </c:numLit>
          </c:yVal>
          <c:smooth val="0"/>
          <c:extLst>
            <c:ext xmlns:c16="http://schemas.microsoft.com/office/drawing/2014/chart" uri="{C3380CC4-5D6E-409C-BE32-E72D297353CC}">
              <c16:uniqueId val="{0000000A-6BEC-44D1-9FCC-E6EE01CDAF1E}"/>
            </c:ext>
          </c:extLst>
        </c:ser>
        <c:ser>
          <c:idx val="9"/>
          <c:order val="10"/>
          <c:tx>
            <c:v>label</c:v>
          </c:tx>
          <c:spPr>
            <a:ln w="25400" cap="rnd">
              <a:noFill/>
              <a:round/>
            </a:ln>
            <a:effectLst/>
          </c:spPr>
          <c:marker>
            <c:symbol val="none"/>
          </c:marker>
          <c:dLbls>
            <c:dLbl>
              <c:idx val="0"/>
              <c:tx>
                <c:rich>
                  <a:bodyPr/>
                  <a:lstStyle/>
                  <a:p>
                    <a:r>
                      <a:rPr lang="en-GB" dirty="0"/>
                      <a:t>Q21_2.</a:t>
                    </a:r>
                    <a:r>
                      <a:rPr lang="en-GB" baseline="0" dirty="0"/>
                      <a:t> Have any of the following been discussed with you about your medication? Benefits of medication</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6BEC-44D1-9FCC-E6EE01CDAF1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6BEC-44D1-9FCC-E6EE01CDAF1E}"/>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6634001613527853"/>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1-D664-40A0-B9DB-F3C1173A63CE}"/>
              </c:ext>
            </c:extLst>
          </c:dPt>
          <c:dPt>
            <c:idx val="1"/>
            <c:invertIfNegative val="0"/>
            <c:bubble3D val="0"/>
            <c:extLst>
              <c:ext xmlns:c16="http://schemas.microsoft.com/office/drawing/2014/chart" uri="{C3380CC4-5D6E-409C-BE32-E72D297353CC}">
                <c16:uniqueId val="{00000003-02EA-4678-8DEE-0434F0B495BA}"/>
              </c:ext>
            </c:extLst>
          </c:dPt>
          <c:dPt>
            <c:idx val="3"/>
            <c:invertIfNegative val="0"/>
            <c:bubble3D val="0"/>
            <c:extLst>
              <c:ext xmlns:c16="http://schemas.microsoft.com/office/drawing/2014/chart" uri="{C3380CC4-5D6E-409C-BE32-E72D297353CC}">
                <c16:uniqueId val="{00000003-50F5-4EC7-87C1-8D28B998F050}"/>
              </c:ext>
            </c:extLst>
          </c:dPt>
          <c:dLbls>
            <c:dLbl>
              <c:idx val="2"/>
              <c:tx>
                <c:rich>
                  <a:bodyPr/>
                  <a:lstStyle/>
                  <a:p>
                    <a:fld id="{D2186461-3AC5-423A-A4B4-E9AE7EC0ECA4}" type="VALUE">
                      <a:rPr lang="en-US">
                        <a:solidFill>
                          <a:schemeClr val="tx1"/>
                        </a:solidFill>
                      </a:rPr>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DE9F-4DDE-B83A-155B711E9AA4}"/>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  </c:v>
                </c:pt>
              </c:strCache>
            </c:strRef>
          </c:cat>
          <c:val>
            <c:numRef>
              <c:f>Sheet1!$B$2:$B$5</c:f>
              <c:numCache>
                <c:formatCode>0%</c:formatCode>
                <c:ptCount val="4"/>
                <c:pt idx="0">
                  <c:v>0.33530106257378978</c:v>
                </c:pt>
                <c:pt idx="1">
                  <c:v>0.65879574970484056</c:v>
                </c:pt>
                <c:pt idx="2">
                  <c:v>0</c:v>
                </c:pt>
                <c:pt idx="3">
                  <c:v>5.9031877213695386E-3</c:v>
                </c:pt>
              </c:numCache>
            </c:numRef>
          </c:val>
          <c:extLst>
            <c:ext xmlns:c16="http://schemas.microsoft.com/office/drawing/2014/chart" uri="{C3380CC4-5D6E-409C-BE32-E72D297353CC}">
              <c16:uniqueId val="{00000005-50F5-4EC7-87C1-8D28B998F050}"/>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5123858828768644"/>
          <c:w val="0.74050409342017565"/>
          <c:h val="0.3447916666666666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6.978656183809635</c:v>
                </c:pt>
              </c:numCache>
            </c:numRef>
          </c:val>
          <c:extLst>
            <c:ext xmlns:c16="http://schemas.microsoft.com/office/drawing/2014/chart" uri="{C3380CC4-5D6E-409C-BE32-E72D297353CC}">
              <c16:uniqueId val="{00000000-AB53-47DA-9B34-DF1D23599A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8.5597553430064366E-2</c:v>
                </c:pt>
              </c:numCache>
            </c:numRef>
          </c:val>
          <c:extLst>
            <c:ext xmlns:c16="http://schemas.microsoft.com/office/drawing/2014/chart" uri="{C3380CC4-5D6E-409C-BE32-E72D297353CC}">
              <c16:uniqueId val="{00000001-AB53-47DA-9B34-DF1D23599A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0.27151553295626574</c:v>
                </c:pt>
              </c:numCache>
            </c:numRef>
          </c:val>
          <c:extLst>
            <c:ext xmlns:c16="http://schemas.microsoft.com/office/drawing/2014/chart" uri="{C3380CC4-5D6E-409C-BE32-E72D297353CC}">
              <c16:uniqueId val="{00000002-AB53-47DA-9B34-DF1D23599A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7.5696500595276994E-2</c:v>
                </c:pt>
              </c:numCache>
            </c:numRef>
          </c:val>
          <c:extLst>
            <c:ext xmlns:c16="http://schemas.microsoft.com/office/drawing/2014/chart" uri="{C3380CC4-5D6E-409C-BE32-E72D297353CC}">
              <c16:uniqueId val="{00000003-AB53-47DA-9B34-DF1D23599A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0.79026068520139603</c:v>
                </c:pt>
              </c:numCache>
            </c:numRef>
          </c:val>
          <c:extLst>
            <c:ext xmlns:c16="http://schemas.microsoft.com/office/drawing/2014/chart" uri="{C3380CC4-5D6E-409C-BE32-E72D297353CC}">
              <c16:uniqueId val="{00000004-AB53-47DA-9B34-DF1D23599A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7.5696500595277882E-2</c:v>
                </c:pt>
              </c:numCache>
            </c:numRef>
          </c:val>
          <c:extLst>
            <c:ext xmlns:c16="http://schemas.microsoft.com/office/drawing/2014/chart" uri="{C3380CC4-5D6E-409C-BE32-E72D297353CC}">
              <c16:uniqueId val="{00000005-AB53-47DA-9B34-DF1D23599A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0.27151553295626485</c:v>
                </c:pt>
              </c:numCache>
            </c:numRef>
          </c:val>
          <c:extLst>
            <c:ext xmlns:c16="http://schemas.microsoft.com/office/drawing/2014/chart" uri="{C3380CC4-5D6E-409C-BE32-E72D297353CC}">
              <c16:uniqueId val="{00000006-AB53-47DA-9B34-DF1D23599A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7.5429449357368838E-2</c:v>
                </c:pt>
              </c:numCache>
            </c:numRef>
          </c:val>
          <c:extLst>
            <c:ext xmlns:c16="http://schemas.microsoft.com/office/drawing/2014/chart" uri="{C3380CC4-5D6E-409C-BE32-E72D297353CC}">
              <c16:uniqueId val="{00000007-AB53-47DA-9B34-DF1D23599A0D}"/>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7.8048868948344099</c:v>
                </c:pt>
              </c:numCache>
            </c:numRef>
          </c:xVal>
          <c:yVal>
            <c:numLit>
              <c:formatCode>General</c:formatCode>
              <c:ptCount val="1"/>
              <c:pt idx="0">
                <c:v>1</c:v>
              </c:pt>
            </c:numLit>
          </c:yVal>
          <c:smooth val="0"/>
          <c:extLst>
            <c:ext xmlns:c16="http://schemas.microsoft.com/office/drawing/2014/chart" uri="{C3380CC4-5D6E-409C-BE32-E72D297353CC}">
              <c16:uniqueId val="{00000008-AB53-47DA-9B34-DF1D23599A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53-47DA-9B34-DF1D23599A0D}"/>
              </c:ext>
            </c:extLst>
          </c:dPt>
          <c:xVal>
            <c:numRef>
              <c:f>Sheet1!$B$12</c:f>
              <c:numCache>
                <c:formatCode>General</c:formatCode>
                <c:ptCount val="1"/>
                <c:pt idx="0">
                  <c:v>7.8065961133919402</c:v>
                </c:pt>
              </c:numCache>
            </c:numRef>
          </c:xVal>
          <c:yVal>
            <c:numLit>
              <c:formatCode>General</c:formatCode>
              <c:ptCount val="1"/>
              <c:pt idx="0">
                <c:v>1</c:v>
              </c:pt>
            </c:numLit>
          </c:yVal>
          <c:smooth val="0"/>
          <c:extLst>
            <c:ext xmlns:c16="http://schemas.microsoft.com/office/drawing/2014/chart" uri="{C3380CC4-5D6E-409C-BE32-E72D297353CC}">
              <c16:uniqueId val="{0000000A-AB53-47DA-9B34-DF1D23599A0D}"/>
            </c:ext>
          </c:extLst>
        </c:ser>
        <c:ser>
          <c:idx val="9"/>
          <c:order val="10"/>
          <c:tx>
            <c:v>label</c:v>
          </c:tx>
          <c:spPr>
            <a:ln w="25400" cap="rnd">
              <a:noFill/>
              <a:round/>
            </a:ln>
            <a:effectLst/>
          </c:spPr>
          <c:marker>
            <c:symbol val="none"/>
          </c:marker>
          <c:dLbls>
            <c:dLbl>
              <c:idx val="0"/>
              <c:tx>
                <c:rich>
                  <a:bodyPr/>
                  <a:lstStyle/>
                  <a:p>
                    <a:r>
                      <a:rPr lang="en-GB" dirty="0"/>
                      <a:t>Q21_1.</a:t>
                    </a:r>
                    <a:r>
                      <a:rPr lang="en-GB" baseline="0" dirty="0"/>
                      <a:t> Have any of the following been discussed with you about your medication? Purpose of medication</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B53-47DA-9B34-DF1D23599A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Did your NHS mental health team involve you in a plan for your care?</c:v>
                  </c:pt>
                </c15:dlblRangeCache>
              </c15:datalabelsRange>
            </c:ext>
            <c:ext xmlns:c16="http://schemas.microsoft.com/office/drawing/2014/chart" uri="{C3380CC4-5D6E-409C-BE32-E72D297353CC}">
              <c16:uniqueId val="{0000000C-AB53-47DA-9B34-DF1D23599A0D}"/>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426601283182608"/>
          <c:y val="0.149343130705856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7.2952784013367484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0.55527581118886449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0.21439411019740984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5.9771474999909202E-2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0.62400568609471918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5.9771474999909202E-2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0.21439411019740895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0.34511547244283847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8.2907444916421813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8.4367226407702915</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6163E67-6B68-4803-8A6D-443970340AE1}"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In the last 12 months, has your NHS mental health team asked you how you are getting on with your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580605508233954"/>
          <c:y val="6.4506791360498777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66B6-448A-BCFA-6C47C6F88A9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8.022753244984516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66B6-448A-BCFA-6C47C6F88A9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7.9648826088920739</c:v>
                </c:pt>
                <c:pt idx="2">
                  <c:v>8.1217068442136497</c:v>
                </c:pt>
                <c:pt idx="3">
                  <c:v>8.1292649160092267</c:v>
                </c:pt>
                <c:pt idx="4">
                  <c:v>8.1648303556355923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66B6-448A-BCFA-6C47C6F88A99}"/>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8.2110758999173079</c:v>
                </c:pt>
                <c:pt idx="6">
                  <c:v>8.2716052929976875</c:v>
                </c:pt>
                <c:pt idx="7">
                  <c:v>8.3160883590210499</c:v>
                </c:pt>
                <c:pt idx="8">
                  <c:v>8.3226082381679287</c:v>
                </c:pt>
                <c:pt idx="9">
                  <c:v>8.3280370887238728</c:v>
                </c:pt>
                <c:pt idx="10">
                  <c:v>8.3465849351612196</c:v>
                </c:pt>
                <c:pt idx="11">
                  <c:v>8.3537765383271676</c:v>
                </c:pt>
                <c:pt idx="12">
                  <c:v>8.4565244438526541</c:v>
                </c:pt>
                <c:pt idx="13">
                  <c:v>8.4741948169315879</c:v>
                </c:pt>
                <c:pt idx="14">
                  <c:v>8.4863313836936065</c:v>
                </c:pt>
                <c:pt idx="15">
                  <c:v>8.509901873059535</c:v>
                </c:pt>
                <c:pt idx="16">
                  <c:v>8.5216424382017095</c:v>
                </c:pt>
                <c:pt idx="17">
                  <c:v>8.5380643633493207</c:v>
                </c:pt>
                <c:pt idx="18">
                  <c:v>8.6158463277348076</c:v>
                </c:pt>
                <c:pt idx="19">
                  <c:v>8.6191628482827483</c:v>
                </c:pt>
                <c:pt idx="20">
                  <c:v>8.6440202715154619</c:v>
                </c:pt>
                <c:pt idx="21">
                  <c:v>8.6753925393465856</c:v>
                </c:pt>
                <c:pt idx="22">
                  <c:v>8.7082827322066869</c:v>
                </c:pt>
                <c:pt idx="23">
                  <c:v>8.7347690522808623</c:v>
                </c:pt>
                <c:pt idx="24">
                  <c:v>8.7355550801613706</c:v>
                </c:pt>
                <c:pt idx="25">
                  <c:v>8.7505752166907911</c:v>
                </c:pt>
                <c:pt idx="26">
                  <c:v>8.7522147667166781</c:v>
                </c:pt>
                <c:pt idx="27">
                  <c:v>8.7668719640306243</c:v>
                </c:pt>
                <c:pt idx="28">
                  <c:v>8.7791596917904453</c:v>
                </c:pt>
                <c:pt idx="29">
                  <c:v>8.8152339671989317</c:v>
                </c:pt>
                <c:pt idx="30">
                  <c:v>8.8402558788042001</c:v>
                </c:pt>
                <c:pt idx="31">
                  <c:v>8.8453388770775767</c:v>
                </c:pt>
                <c:pt idx="32">
                  <c:v>8.8524592770659289</c:v>
                </c:pt>
                <c:pt idx="33">
                  <c:v>8.8707233666157048</c:v>
                </c:pt>
                <c:pt idx="34">
                  <c:v>8.8917568389254527</c:v>
                </c:pt>
                <c:pt idx="35">
                  <c:v>8.9234539352025521</c:v>
                </c:pt>
                <c:pt idx="36">
                  <c:v>8.9336645881535954</c:v>
                </c:pt>
                <c:pt idx="37">
                  <c:v>8.9370364604300008</c:v>
                </c:pt>
                <c:pt idx="38">
                  <c:v>8.9388988076073694</c:v>
                </c:pt>
                <c:pt idx="39">
                  <c:v>9.0056212977937218</c:v>
                </c:pt>
                <c:pt idx="40">
                  <c:v>9.0233028462938183</c:v>
                </c:pt>
                <c:pt idx="41">
                  <c:v>9.0252878402083994</c:v>
                </c:pt>
                <c:pt idx="42">
                  <c:v>9.0474249464586709</c:v>
                </c:pt>
                <c:pt idx="43">
                  <c:v>9.0775830947938001</c:v>
                </c:pt>
                <c:pt idx="44">
                  <c:v>9.0887422705885008</c:v>
                </c:pt>
                <c:pt idx="45">
                  <c:v>9.1191386532843897</c:v>
                </c:pt>
                <c:pt idx="46">
                  <c:v>9.1308059587632115</c:v>
                </c:pt>
                <c:pt idx="47">
                  <c:v>#N/A</c:v>
                </c:pt>
                <c:pt idx="48">
                  <c:v>#N/A</c:v>
                </c:pt>
                <c:pt idx="49">
                  <c:v>#N/A</c:v>
                </c:pt>
              </c:numCache>
            </c:numRef>
          </c:val>
          <c:extLst>
            <c:ext xmlns:c16="http://schemas.microsoft.com/office/drawing/2014/chart" uri="{C3380CC4-5D6E-409C-BE32-E72D297353CC}">
              <c16:uniqueId val="{00000003-66B6-448A-BCFA-6C47C6F88A9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4-66B6-448A-BCFA-6C47C6F88A9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9.2128198875096281</c:v>
                </c:pt>
                <c:pt idx="48">
                  <c:v>9.214651352415121</c:v>
                </c:pt>
                <c:pt idx="49">
                  <c:v>9.2246050806839541</c:v>
                </c:pt>
              </c:numCache>
            </c:numRef>
          </c:val>
          <c:extLst>
            <c:ext xmlns:c16="http://schemas.microsoft.com/office/drawing/2014/chart" uri="{C3380CC4-5D6E-409C-BE32-E72D297353CC}">
              <c16:uniqueId val="{00000005-66B6-448A-BCFA-6C47C6F88A9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66B6-448A-BCFA-6C47C6F88A99}"/>
            </c:ext>
          </c:extLst>
        </c:ser>
        <c:dLbls>
          <c:showLegendKey val="0"/>
          <c:showVal val="0"/>
          <c:showCatName val="0"/>
          <c:showSerName val="0"/>
          <c:showPercent val="0"/>
          <c:showBubbleSize val="0"/>
        </c:dLbls>
        <c:gapWidth val="50"/>
        <c:overlap val="100"/>
        <c:axId val="898320896"/>
        <c:axId val="8983225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Your Trust</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8.8402558788042001</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66B6-448A-BCFA-6C47C6F88A99}"/>
            </c:ext>
          </c:extLst>
        </c:ser>
        <c:dLbls>
          <c:showLegendKey val="0"/>
          <c:showVal val="0"/>
          <c:showCatName val="0"/>
          <c:showSerName val="0"/>
          <c:showPercent val="0"/>
          <c:showBubbleSize val="0"/>
        </c:dLbls>
        <c:gapWidth val="0"/>
        <c:overlap val="-100"/>
        <c:axId val="902096912"/>
        <c:axId val="902099632"/>
      </c:barChart>
      <c:catAx>
        <c:axId val="898320896"/>
        <c:scaling>
          <c:orientation val="minMax"/>
        </c:scaling>
        <c:delete val="1"/>
        <c:axPos val="b"/>
        <c:numFmt formatCode="General" sourceLinked="1"/>
        <c:majorTickMark val="none"/>
        <c:minorTickMark val="none"/>
        <c:tickLblPos val="nextTo"/>
        <c:crossAx val="898322528"/>
        <c:crosses val="autoZero"/>
        <c:auto val="1"/>
        <c:lblAlgn val="ctr"/>
        <c:lblOffset val="100"/>
        <c:noMultiLvlLbl val="0"/>
      </c:catAx>
      <c:valAx>
        <c:axId val="8983225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896"/>
        <c:crosses val="autoZero"/>
        <c:crossBetween val="between"/>
      </c:valAx>
      <c:valAx>
        <c:axId val="90209963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6912"/>
        <c:crosses val="max"/>
        <c:crossBetween val="between"/>
      </c:valAx>
      <c:catAx>
        <c:axId val="902096912"/>
        <c:scaling>
          <c:orientation val="minMax"/>
        </c:scaling>
        <c:delete val="1"/>
        <c:axPos val="b"/>
        <c:numFmt formatCode="General" sourceLinked="1"/>
        <c:majorTickMark val="out"/>
        <c:minorTickMark val="none"/>
        <c:tickLblPos val="nextTo"/>
        <c:crossAx val="90209963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480850590069023"/>
          <c:w val="0.74531387576855079"/>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7.9648826088920739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0.12912988105039069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0.21681894563867488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6.0447500991589465E-2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0.63106330116539411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6.0447500991589465E-2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0.16181534195424163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8.8402558788042001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8.686810587155426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8A422CA-76F0-4FA1-A445-18ECD59A3810}"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Thinking about the last time you received therapy, did you have enough privacy to talk comfortably?</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Sheet1!$D$2:$D$47</c:f>
              <c:numCache>
                <c:formatCode>General</c:formatCode>
                <c:ptCount val="46"/>
                <c:pt idx="0">
                  <c:v>3.1196125608263068</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0-EAA7-493C-AD11-1659794A85E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Sheet1!$E$2:$E$47</c:f>
              <c:numCache>
                <c:formatCode>General</c:formatCode>
                <c:ptCount val="46"/>
                <c:pt idx="0">
                  <c:v>#N/A</c:v>
                </c:pt>
                <c:pt idx="1">
                  <c:v>3.3075471041660558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1-EAA7-493C-AD11-1659794A85E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Sheet1!$F$2:$F$47</c:f>
              <c:numCache>
                <c:formatCode>General</c:formatCode>
                <c:ptCount val="46"/>
                <c:pt idx="0">
                  <c:v>#N/A</c:v>
                </c:pt>
                <c:pt idx="1">
                  <c:v>#N/A</c:v>
                </c:pt>
                <c:pt idx="2">
                  <c:v>3.6976870258104109</c:v>
                </c:pt>
                <c:pt idx="3">
                  <c:v>3.7213588680495442</c:v>
                </c:pt>
                <c:pt idx="4">
                  <c:v>3.83881612818743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2-EAA7-493C-AD11-1659794A85EA}"/>
            </c:ext>
          </c:extLst>
        </c:ser>
        <c:ser>
          <c:idx val="3"/>
          <c:order val="3"/>
          <c:tx>
            <c:strRef>
              <c:f>Sheet1!$G$1</c:f>
              <c:strCache>
                <c:ptCount val="1"/>
                <c:pt idx="0">
                  <c:v>About the same</c:v>
                </c:pt>
              </c:strCache>
            </c:strRef>
          </c:tx>
          <c:spPr>
            <a:solidFill>
              <a:srgbClr val="D9D9D9"/>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Sheet1!$G$2:$G$47</c:f>
              <c:numCache>
                <c:formatCode>General</c:formatCode>
                <c:ptCount val="46"/>
                <c:pt idx="0">
                  <c:v>#N/A</c:v>
                </c:pt>
                <c:pt idx="1">
                  <c:v>#N/A</c:v>
                </c:pt>
                <c:pt idx="2">
                  <c:v>#N/A</c:v>
                </c:pt>
                <c:pt idx="3">
                  <c:v>#N/A</c:v>
                </c:pt>
                <c:pt idx="4">
                  <c:v>#N/A</c:v>
                </c:pt>
                <c:pt idx="5">
                  <c:v>4.1164449591080583</c:v>
                </c:pt>
                <c:pt idx="6">
                  <c:v>4.1553111913298331</c:v>
                </c:pt>
                <c:pt idx="7">
                  <c:v>4.235259628386383</c:v>
                </c:pt>
                <c:pt idx="8">
                  <c:v>4.3053380101356442</c:v>
                </c:pt>
                <c:pt idx="9">
                  <c:v>4.3096288785847943</c:v>
                </c:pt>
                <c:pt idx="10">
                  <c:v>4.3176363783605396</c:v>
                </c:pt>
                <c:pt idx="11">
                  <c:v>4.3603093808288564</c:v>
                </c:pt>
                <c:pt idx="12">
                  <c:v>4.3640168388719811</c:v>
                </c:pt>
                <c:pt idx="13">
                  <c:v>4.4340075541731983</c:v>
                </c:pt>
                <c:pt idx="14">
                  <c:v>4.4803199760711552</c:v>
                </c:pt>
                <c:pt idx="15">
                  <c:v>4.4940528453931714</c:v>
                </c:pt>
                <c:pt idx="16">
                  <c:v>4.5770372657869629</c:v>
                </c:pt>
                <c:pt idx="17">
                  <c:v>4.6007722485367486</c:v>
                </c:pt>
                <c:pt idx="18">
                  <c:v>4.7746405442038196</c:v>
                </c:pt>
                <c:pt idx="19">
                  <c:v>4.8198614837001106</c:v>
                </c:pt>
                <c:pt idx="20">
                  <c:v>4.8233370481985549</c:v>
                </c:pt>
                <c:pt idx="21">
                  <c:v>4.901316812987063</c:v>
                </c:pt>
                <c:pt idx="22">
                  <c:v>4.9056841591993541</c:v>
                </c:pt>
                <c:pt idx="23">
                  <c:v>4.9593578456506098</c:v>
                </c:pt>
                <c:pt idx="24">
                  <c:v>5.0121280184428638</c:v>
                </c:pt>
                <c:pt idx="25">
                  <c:v>5.0351593955294742</c:v>
                </c:pt>
                <c:pt idx="26">
                  <c:v>5.1685976800632396</c:v>
                </c:pt>
                <c:pt idx="27">
                  <c:v>5.2016370852389588</c:v>
                </c:pt>
                <c:pt idx="28">
                  <c:v>5.227415672361146</c:v>
                </c:pt>
                <c:pt idx="29">
                  <c:v>5.2385919591922354</c:v>
                </c:pt>
                <c:pt idx="30">
                  <c:v>5.2516346401686684</c:v>
                </c:pt>
                <c:pt idx="31">
                  <c:v>5.2518783132435232</c:v>
                </c:pt>
                <c:pt idx="32">
                  <c:v>5.3105312370567566</c:v>
                </c:pt>
                <c:pt idx="33">
                  <c:v>5.3565553937155332</c:v>
                </c:pt>
                <c:pt idx="34">
                  <c:v>5.3887694248608788</c:v>
                </c:pt>
                <c:pt idx="35">
                  <c:v>5.4912305416627776</c:v>
                </c:pt>
                <c:pt idx="36">
                  <c:v>5.5032643787814406</c:v>
                </c:pt>
                <c:pt idx="37">
                  <c:v>5.5291509854805856</c:v>
                </c:pt>
                <c:pt idx="38">
                  <c:v>5.5359393191693549</c:v>
                </c:pt>
                <c:pt idx="39">
                  <c:v>5.5575444281677928</c:v>
                </c:pt>
                <c:pt idx="40">
                  <c:v>5.6094467792395672</c:v>
                </c:pt>
                <c:pt idx="41">
                  <c:v>5.6293690422353766</c:v>
                </c:pt>
                <c:pt idx="42">
                  <c:v>5.7380961360978997</c:v>
                </c:pt>
                <c:pt idx="43">
                  <c:v>#N/A</c:v>
                </c:pt>
                <c:pt idx="44">
                  <c:v>#N/A</c:v>
                </c:pt>
                <c:pt idx="45">
                  <c:v>#N/A</c:v>
                </c:pt>
              </c:numCache>
            </c:numRef>
          </c:val>
          <c:extLst>
            <c:ext xmlns:c16="http://schemas.microsoft.com/office/drawing/2014/chart" uri="{C3380CC4-5D6E-409C-BE32-E72D297353CC}">
              <c16:uniqueId val="{00000003-EAA7-493C-AD11-1659794A85E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Sheet1!$H$2:$H$47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5.7250693229237246</c:v>
                </c:pt>
                <c:pt idx="44">
                  <c:v>5.9874726856613592</c:v>
                </c:pt>
                <c:pt idx="45">
                  <c:v>#N/A</c:v>
                </c:pt>
              </c:numCache>
            </c:numRef>
          </c:val>
          <c:extLst>
            <c:ext xmlns:c16="http://schemas.microsoft.com/office/drawing/2014/chart" uri="{C3380CC4-5D6E-409C-BE32-E72D297353CC}">
              <c16:uniqueId val="{00000004-EAA7-493C-AD11-1659794A85E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Sheet1!$I$2:$I$47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6.3223375106366344</c:v>
                </c:pt>
              </c:numCache>
            </c:numRef>
          </c:val>
          <c:extLst>
            <c:ext xmlns:c16="http://schemas.microsoft.com/office/drawing/2014/chart" uri="{C3380CC4-5D6E-409C-BE32-E72D297353CC}">
              <c16:uniqueId val="{00000005-EAA7-493C-AD11-1659794A85E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Sheet1!$J$2:$J$47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6-EAA7-493C-AD11-1659794A85EA}"/>
            </c:ext>
          </c:extLst>
        </c:ser>
        <c:dLbls>
          <c:showLegendKey val="0"/>
          <c:showVal val="0"/>
          <c:showCatName val="0"/>
          <c:showSerName val="0"/>
          <c:showPercent val="0"/>
          <c:showBubbleSize val="0"/>
        </c:dLbls>
        <c:gapWidth val="50"/>
        <c:overlap val="100"/>
        <c:axId val="902100176"/>
        <c:axId val="90209800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Sheet1!$A$2:$A$47</c:f>
              <c:strCache>
                <c:ptCount val="4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Your Trust</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strCache>
            </c:strRef>
          </c:cat>
          <c:val>
            <c:numRef>
              <c:f>Sheet1!$K$2:$K$47</c:f>
              <c:numCache>
                <c:formatCode>General</c:formatCode>
                <c:ptCount val="4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5.0121280184428638</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numCache>
            </c:numRef>
          </c:val>
          <c:extLst>
            <c:ext xmlns:c16="http://schemas.microsoft.com/office/drawing/2014/chart" uri="{C3380CC4-5D6E-409C-BE32-E72D297353CC}">
              <c16:uniqueId val="{00000007-EAA7-493C-AD11-1659794A85EA}"/>
            </c:ext>
          </c:extLst>
        </c:ser>
        <c:dLbls>
          <c:showLegendKey val="0"/>
          <c:showVal val="0"/>
          <c:showCatName val="0"/>
          <c:showSerName val="0"/>
          <c:showPercent val="0"/>
          <c:showBubbleSize val="0"/>
        </c:dLbls>
        <c:gapWidth val="0"/>
        <c:overlap val="-100"/>
        <c:axId val="902092560"/>
        <c:axId val="902098544"/>
      </c:barChart>
      <c:catAx>
        <c:axId val="902100176"/>
        <c:scaling>
          <c:orientation val="minMax"/>
        </c:scaling>
        <c:delete val="1"/>
        <c:axPos val="b"/>
        <c:numFmt formatCode="General" sourceLinked="1"/>
        <c:majorTickMark val="none"/>
        <c:minorTickMark val="none"/>
        <c:tickLblPos val="nextTo"/>
        <c:crossAx val="902098000"/>
        <c:crosses val="autoZero"/>
        <c:auto val="1"/>
        <c:lblAlgn val="ctr"/>
        <c:lblOffset val="100"/>
        <c:noMultiLvlLbl val="0"/>
      </c:catAx>
      <c:valAx>
        <c:axId val="90209800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100176"/>
        <c:crosses val="autoZero"/>
        <c:crossBetween val="between"/>
      </c:valAx>
      <c:valAx>
        <c:axId val="90209854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2560"/>
        <c:crosses val="max"/>
        <c:crossBetween val="between"/>
      </c:valAx>
      <c:catAx>
        <c:axId val="902092560"/>
        <c:scaling>
          <c:orientation val="minMax"/>
        </c:scaling>
        <c:delete val="1"/>
        <c:axPos val="b"/>
        <c:numFmt formatCode="General" sourceLinked="1"/>
        <c:majorTickMark val="out"/>
        <c:minorTickMark val="none"/>
        <c:tickLblPos val="nextTo"/>
        <c:crossAx val="90209854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2011467379202854"/>
          <c:w val="0.74050409342017565"/>
          <c:h val="0.6950489868626140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2.3910710745410588</c:v>
                </c:pt>
              </c:numCache>
            </c:numRef>
          </c:val>
          <c:extLs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0.95026469864001939</c:v>
                </c:pt>
              </c:numCache>
            </c:numRef>
          </c:val>
          <c:extLs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0.40172295703968874</c:v>
                </c:pt>
              </c:numCache>
            </c:numRef>
          </c:val>
          <c:extLs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0.11199735693055013</c:v>
                </c:pt>
              </c:numCache>
            </c:numRef>
          </c:val>
          <c:extLs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1.1692364552213301</c:v>
                </c:pt>
              </c:numCache>
            </c:numRef>
          </c:val>
          <c:extLs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0.11199735693054969</c:v>
                </c:pt>
              </c:numCache>
            </c:numRef>
          </c:val>
          <c:extLs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0.40172295703968874</c:v>
                </c:pt>
              </c:numCache>
            </c:numRef>
          </c:val>
          <c:extLs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0.89332260439948374</c:v>
                </c:pt>
              </c:numCache>
            </c:numRef>
          </c:val>
          <c:extLs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4.7319810196180558</c:v>
                </c:pt>
              </c:numCache>
            </c:numRef>
          </c:xVal>
          <c:yVal>
            <c:numLit>
              <c:formatCode>General</c:formatCode>
              <c:ptCount val="1"/>
              <c:pt idx="0">
                <c:v>1</c:v>
              </c:pt>
            </c:numLit>
          </c:yVal>
          <c:smooth val="0"/>
          <c:extLs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5B2-43BB-9388-452B3BE996AB}"/>
              </c:ext>
            </c:extLst>
          </c:dPt>
          <c:xVal>
            <c:numRef>
              <c:f>Sheet1!$B$12</c:f>
              <c:numCache>
                <c:formatCode>General</c:formatCode>
                <c:ptCount val="1"/>
                <c:pt idx="0">
                  <c:v>4.4396743147619819</c:v>
                </c:pt>
              </c:numCache>
            </c:numRef>
          </c:xVal>
          <c:yVal>
            <c:numLit>
              <c:formatCode>General</c:formatCode>
              <c:ptCount val="1"/>
              <c:pt idx="0">
                <c:v>1</c:v>
              </c:pt>
            </c:numLit>
          </c:yVal>
          <c:smooth val="0"/>
          <c:extLs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272280D1-158E-4E27-AE96-47A97A2681E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5B2-43BB-9388-452B3BE996A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Did the NHS mental health team give your family or carer information or support whilst you were in crisis?</c:v>
                  </c:pt>
                </c15:dlblRangeCache>
              </c15:datalabelsRange>
            </c:ext>
            <c:ext xmlns:c16="http://schemas.microsoft.com/office/drawing/2014/chart" uri="{C3380CC4-5D6E-409C-BE32-E72D297353CC}">
              <c16:uniqueId val="{0000000C-95B2-43BB-9388-452B3BE996AB}"/>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3.4310599736993188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0.28891899475928806</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0.56392867195690588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0.15721909751423269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1.6413449862448859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0.1572190975142318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0.46951212349171101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5.2922750172676718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5.2617992310521879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3E3894F-31E2-4D76-BF38-0809B9AC1837}"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Thinking about the last time you contacted NHS mental health crisis support, did you get the help you needed?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37346097332853"/>
          <c:y val="5.036740146960588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Sheet1!$A$2:$A$49</c:f>
              <c:strCache>
                <c:ptCount val="48"/>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Sheet1!$D$2:$D$49</c:f>
              <c:numCache>
                <c:formatCode>General</c:formatCode>
                <c:ptCount val="48"/>
                <c:pt idx="0">
                  <c:v>5.5954084536214266</c:v>
                </c:pt>
                <c:pt idx="1">
                  <c:v>6.1719350155303907</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0-2F70-4FAA-BE1E-681EAFF91E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Sheet1!$A$2:$A$49</c:f>
              <c:strCache>
                <c:ptCount val="48"/>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Sheet1!$E$2:$E$49</c:f>
              <c:numCache>
                <c:formatCode>General</c:formatCode>
                <c:ptCount val="48"/>
                <c:pt idx="0">
                  <c:v>#N/A</c:v>
                </c:pt>
                <c:pt idx="1">
                  <c:v>#N/A</c:v>
                </c:pt>
                <c:pt idx="2">
                  <c:v>6.1474272202754729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1-2F70-4FAA-BE1E-681EAFF91E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Sheet1!$A$2:$A$49</c:f>
              <c:strCache>
                <c:ptCount val="48"/>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Sheet1!$F$2:$F$49</c:f>
              <c:numCache>
                <c:formatCode>General</c:formatCode>
                <c:ptCount val="48"/>
                <c:pt idx="0">
                  <c:v>#N/A</c:v>
                </c:pt>
                <c:pt idx="1">
                  <c:v>#N/A</c:v>
                </c:pt>
                <c:pt idx="2">
                  <c:v>#N/A</c:v>
                </c:pt>
                <c:pt idx="3">
                  <c:v>6.2603918570085968</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2-2F70-4FAA-BE1E-681EAFF91E26}"/>
            </c:ext>
          </c:extLst>
        </c:ser>
        <c:ser>
          <c:idx val="3"/>
          <c:order val="3"/>
          <c:tx>
            <c:strRef>
              <c:f>Sheet1!$G$1</c:f>
              <c:strCache>
                <c:ptCount val="1"/>
                <c:pt idx="0">
                  <c:v>About the same</c:v>
                </c:pt>
              </c:strCache>
            </c:strRef>
          </c:tx>
          <c:spPr>
            <a:solidFill>
              <a:srgbClr val="D9D9D9"/>
            </a:solidFill>
            <a:ln>
              <a:noFill/>
            </a:ln>
            <a:effectLst/>
          </c:spPr>
          <c:invertIfNegative val="0"/>
          <c:cat>
            <c:strRef>
              <c:f>Sheet1!$A$2:$A$49</c:f>
              <c:strCache>
                <c:ptCount val="48"/>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Sheet1!$G$2:$G$49</c:f>
              <c:numCache>
                <c:formatCode>General</c:formatCode>
                <c:ptCount val="48"/>
                <c:pt idx="0">
                  <c:v>#N/A</c:v>
                </c:pt>
                <c:pt idx="1">
                  <c:v>#N/A</c:v>
                </c:pt>
                <c:pt idx="2">
                  <c:v>#N/A</c:v>
                </c:pt>
                <c:pt idx="3">
                  <c:v>#N/A</c:v>
                </c:pt>
                <c:pt idx="4">
                  <c:v>6.3797712947466128</c:v>
                </c:pt>
                <c:pt idx="5">
                  <c:v>6.4370217429264178</c:v>
                </c:pt>
                <c:pt idx="6">
                  <c:v>6.5018697334422662</c:v>
                </c:pt>
                <c:pt idx="7">
                  <c:v>6.5248304168852664</c:v>
                </c:pt>
                <c:pt idx="8">
                  <c:v>6.612959752005942</c:v>
                </c:pt>
                <c:pt idx="9">
                  <c:v>6.6475245686237567</c:v>
                </c:pt>
                <c:pt idx="10">
                  <c:v>6.6590796384969178</c:v>
                </c:pt>
                <c:pt idx="11">
                  <c:v>6.6769026242281901</c:v>
                </c:pt>
                <c:pt idx="12">
                  <c:v>6.6816981070890034</c:v>
                </c:pt>
                <c:pt idx="13">
                  <c:v>6.6909519020741799</c:v>
                </c:pt>
                <c:pt idx="14">
                  <c:v>6.7533155874198929</c:v>
                </c:pt>
                <c:pt idx="15">
                  <c:v>6.7549945894940384</c:v>
                </c:pt>
                <c:pt idx="16">
                  <c:v>6.7618908728764922</c:v>
                </c:pt>
                <c:pt idx="17">
                  <c:v>6.7855093644957689</c:v>
                </c:pt>
                <c:pt idx="18">
                  <c:v>6.7936352664873034</c:v>
                </c:pt>
                <c:pt idx="19">
                  <c:v>6.9126587633323107</c:v>
                </c:pt>
                <c:pt idx="20">
                  <c:v>6.9184380692290812</c:v>
                </c:pt>
                <c:pt idx="21">
                  <c:v>6.9222730721806283</c:v>
                </c:pt>
                <c:pt idx="22">
                  <c:v>6.9434482854916499</c:v>
                </c:pt>
                <c:pt idx="23">
                  <c:v>6.9557661036672087</c:v>
                </c:pt>
                <c:pt idx="24">
                  <c:v>6.984009069359475</c:v>
                </c:pt>
                <c:pt idx="25">
                  <c:v>6.9886848391455167</c:v>
                </c:pt>
                <c:pt idx="26">
                  <c:v>7.0257051807140858</c:v>
                </c:pt>
                <c:pt idx="27">
                  <c:v>7.0307977141112223</c:v>
                </c:pt>
                <c:pt idx="28">
                  <c:v>7.0352689275341156</c:v>
                </c:pt>
                <c:pt idx="29">
                  <c:v>7.0387126960848194</c:v>
                </c:pt>
                <c:pt idx="30">
                  <c:v>7.0726445008978791</c:v>
                </c:pt>
                <c:pt idx="31">
                  <c:v>7.0874609845122132</c:v>
                </c:pt>
                <c:pt idx="32">
                  <c:v>7.0946720487015043</c:v>
                </c:pt>
                <c:pt idx="33">
                  <c:v>7.1056377530488373</c:v>
                </c:pt>
                <c:pt idx="34">
                  <c:v>7.1080494868212343</c:v>
                </c:pt>
                <c:pt idx="35">
                  <c:v>7.1620468436447684</c:v>
                </c:pt>
                <c:pt idx="36">
                  <c:v>7.2458929326054369</c:v>
                </c:pt>
                <c:pt idx="37">
                  <c:v>7.253150354438219</c:v>
                </c:pt>
                <c:pt idx="38">
                  <c:v>7.2566674825756392</c:v>
                </c:pt>
                <c:pt idx="39">
                  <c:v>7.2687508864776724</c:v>
                </c:pt>
                <c:pt idx="40">
                  <c:v>7.3309010151500171</c:v>
                </c:pt>
                <c:pt idx="41">
                  <c:v>7.3454875529352464</c:v>
                </c:pt>
                <c:pt idx="42">
                  <c:v>7.3600241250037088</c:v>
                </c:pt>
                <c:pt idx="43">
                  <c:v>7.3839851766050213</c:v>
                </c:pt>
                <c:pt idx="44">
                  <c:v>7.4014753468911252</c:v>
                </c:pt>
                <c:pt idx="45">
                  <c:v>7.4027247075355067</c:v>
                </c:pt>
                <c:pt idx="46">
                  <c:v>#N/A</c:v>
                </c:pt>
                <c:pt idx="47">
                  <c:v>#N/A</c:v>
                </c:pt>
              </c:numCache>
            </c:numRef>
          </c:val>
          <c:extLst>
            <c:ext xmlns:c16="http://schemas.microsoft.com/office/drawing/2014/chart" uri="{C3380CC4-5D6E-409C-BE32-E72D297353CC}">
              <c16:uniqueId val="{00000003-2F70-4FAA-BE1E-681EAFF91E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Sheet1!$A$2:$A$49</c:f>
              <c:strCache>
                <c:ptCount val="48"/>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Sheet1!$H$2:$H$49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4-2F70-4FAA-BE1E-681EAFF91E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Sheet1!$A$2:$A$49</c:f>
              <c:strCache>
                <c:ptCount val="48"/>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Sheet1!$I$2:$I$49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7.7761488678773114</c:v>
                </c:pt>
                <c:pt idx="47">
                  <c:v>7.9401077850999533</c:v>
                </c:pt>
              </c:numCache>
            </c:numRef>
          </c:val>
          <c:extLst>
            <c:ext xmlns:c16="http://schemas.microsoft.com/office/drawing/2014/chart" uri="{C3380CC4-5D6E-409C-BE32-E72D297353CC}">
              <c16:uniqueId val="{00000005-2F70-4FAA-BE1E-681EAFF91E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Sheet1!$A$2:$A$49</c:f>
              <c:strCache>
                <c:ptCount val="48"/>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Sheet1!$J$2:$J$49</c:f>
              <c:numCache>
                <c:formatCode>General</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6-2F70-4FAA-BE1E-681EAFF91E26}"/>
            </c:ext>
          </c:extLst>
        </c:ser>
        <c:dLbls>
          <c:showLegendKey val="0"/>
          <c:showVal val="0"/>
          <c:showCatName val="0"/>
          <c:showSerName val="0"/>
          <c:showPercent val="0"/>
          <c:showBubbleSize val="0"/>
        </c:dLbls>
        <c:gapWidth val="50"/>
        <c:overlap val="100"/>
        <c:axId val="898320352"/>
        <c:axId val="8983149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Sheet1!$A$2:$A$49</c:f>
              <c:strCache>
                <c:ptCount val="48"/>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strCache>
            </c:strRef>
          </c:cat>
          <c:val>
            <c:numRef>
              <c:f>Sheet1!$K$2:$K$49</c:f>
              <c:numCache>
                <c:formatCode>General</c:formatCode>
                <c:ptCount val="48"/>
                <c:pt idx="0">
                  <c:v>#N/A</c:v>
                </c:pt>
                <c:pt idx="1">
                  <c:v>6.1719350155303907</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extLst>
            <c:ext xmlns:c16="http://schemas.microsoft.com/office/drawing/2014/chart" uri="{C3380CC4-5D6E-409C-BE32-E72D297353CC}">
              <c16:uniqueId val="{00000007-2F70-4FAA-BE1E-681EAFF91E26}"/>
            </c:ext>
          </c:extLst>
        </c:ser>
        <c:dLbls>
          <c:showLegendKey val="0"/>
          <c:showVal val="0"/>
          <c:showCatName val="0"/>
          <c:showSerName val="0"/>
          <c:showPercent val="0"/>
          <c:showBubbleSize val="0"/>
        </c:dLbls>
        <c:gapWidth val="0"/>
        <c:overlap val="-100"/>
        <c:axId val="898321984"/>
        <c:axId val="898323616"/>
      </c:barChart>
      <c:catAx>
        <c:axId val="898320352"/>
        <c:scaling>
          <c:orientation val="minMax"/>
        </c:scaling>
        <c:delete val="1"/>
        <c:axPos val="b"/>
        <c:numFmt formatCode="General" sourceLinked="1"/>
        <c:majorTickMark val="none"/>
        <c:minorTickMark val="none"/>
        <c:tickLblPos val="nextTo"/>
        <c:crossAx val="898314912"/>
        <c:crosses val="autoZero"/>
        <c:auto val="1"/>
        <c:lblAlgn val="ctr"/>
        <c:lblOffset val="100"/>
        <c:noMultiLvlLbl val="0"/>
      </c:catAx>
      <c:valAx>
        <c:axId val="8983149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352"/>
        <c:crosses val="autoZero"/>
        <c:crossBetween val="between"/>
      </c:valAx>
      <c:valAx>
        <c:axId val="89832361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1984"/>
        <c:crosses val="max"/>
        <c:crossBetween val="between"/>
      </c:valAx>
      <c:catAx>
        <c:axId val="898321984"/>
        <c:scaling>
          <c:orientation val="minMax"/>
        </c:scaling>
        <c:delete val="1"/>
        <c:axPos val="b"/>
        <c:numFmt formatCode="General" sourceLinked="1"/>
        <c:majorTickMark val="out"/>
        <c:minorTickMark val="none"/>
        <c:tickLblPos val="nextTo"/>
        <c:crossAx val="89832361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797846541112191"/>
          <c:w val="0.74358417792120246"/>
          <c:h val="0.6319805783408564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3.537725733809423</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0.3220237770760912</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0.57392281719091809</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0.1600053904839891</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1.6704334880136082</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0.16000539048398821</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0.57392281719091809</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0.36553113161544815</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4.2266978890955427</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General</c:formatCode>
                <c:ptCount val="1"/>
                <c:pt idx="0">
                  <c:v>5.4288944625672251</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tx>
                <c:rich>
                  <a:bodyPr/>
                  <a:lstStyle/>
                  <a:p>
                    <a:fld id="{0D43C805-1380-416A-8DB6-05E42AAC1F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Thinking about the last time you contacted NHS mental health crisis support, how do you feel about the length of time it took you to get through to someone?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7359942106435102"/>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7.2615031679990896</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0.46029325349653849</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0.24547478051860061</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6.8436533510017661E-2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0.71446766282626228</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6.8436533510018549E-2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0.24547478051859883</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4.73229440920786E-2</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8.1171721419652378</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General</c:formatCode>
                <c:ptCount val="1"/>
                <c:pt idx="0">
                  <c:v>8.3929415669373775</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tx>
                <c:rich>
                  <a:bodyPr/>
                  <a:lstStyle/>
                  <a:p>
                    <a:fld id="{333C6185-74DF-4071-A136-56855B0A297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Would you know who to contact out of office hours within the NHS if you had a crisis?</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8-D7DD-412B-AB36-5BBB5D66BE0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0.90200708382526562</c:v>
                </c:pt>
                <c:pt idx="1">
                  <c:v>3.3057851239669422E-2</c:v>
                </c:pt>
                <c:pt idx="2">
                  <c:v>1.770956316410862E-2</c:v>
                </c:pt>
                <c:pt idx="3">
                  <c:v>1.5348288075560801E-2</c:v>
                </c:pt>
                <c:pt idx="4">
                  <c:v>5.9031877213695386E-3</c:v>
                </c:pt>
                <c:pt idx="5">
                  <c:v>2.5974025974025969E-2</c:v>
                </c:pt>
              </c:numCache>
            </c:numRef>
          </c:val>
          <c:extLst>
            <c:ext xmlns:c16="http://schemas.microsoft.com/office/drawing/2014/chart" uri="{C3380CC4-5D6E-409C-BE32-E72D297353CC}">
              <c16:uniqueId val="{00000008-CEE5-41A2-A379-1106E6415D1D}"/>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71F9-4014-9E8C-C04F6C7CD68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3.1996423569496719</c:v>
                </c:pt>
                <c:pt idx="1">
                  <c:v>3.277388819615993</c:v>
                </c:pt>
                <c:pt idx="2">
                  <c:v>3.331591454665038</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71F9-4014-9E8C-C04F6C7CD68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71F9-4014-9E8C-C04F6C7CD687}"/>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3.4721081824193769</c:v>
                </c:pt>
                <c:pt idx="4">
                  <c:v>3.489640142138378</c:v>
                </c:pt>
                <c:pt idx="5">
                  <c:v>3.5845350089419981</c:v>
                </c:pt>
                <c:pt idx="6">
                  <c:v>3.6017815025386901</c:v>
                </c:pt>
                <c:pt idx="7">
                  <c:v>3.6390810943238021</c:v>
                </c:pt>
                <c:pt idx="8">
                  <c:v>3.6512594025651892</c:v>
                </c:pt>
                <c:pt idx="9">
                  <c:v>3.6669414629784089</c:v>
                </c:pt>
                <c:pt idx="10">
                  <c:v>3.6858361003662101</c:v>
                </c:pt>
                <c:pt idx="11">
                  <c:v>3.7196983318329431</c:v>
                </c:pt>
                <c:pt idx="12">
                  <c:v>3.7622696991906701</c:v>
                </c:pt>
                <c:pt idx="13">
                  <c:v>3.7693256313657439</c:v>
                </c:pt>
                <c:pt idx="14">
                  <c:v>3.779811936327325</c:v>
                </c:pt>
                <c:pt idx="15">
                  <c:v>3.781203323472289</c:v>
                </c:pt>
                <c:pt idx="16">
                  <c:v>3.7816480230889371</c:v>
                </c:pt>
                <c:pt idx="17">
                  <c:v>3.7846310152056288</c:v>
                </c:pt>
                <c:pt idx="18">
                  <c:v>3.824975087132731</c:v>
                </c:pt>
                <c:pt idx="19">
                  <c:v>3.850394712170274</c:v>
                </c:pt>
                <c:pt idx="20">
                  <c:v>3.9058891916041132</c:v>
                </c:pt>
                <c:pt idx="21">
                  <c:v>3.9140657186663961</c:v>
                </c:pt>
                <c:pt idx="22">
                  <c:v>3.9361322353912191</c:v>
                </c:pt>
                <c:pt idx="23">
                  <c:v>3.937157598007877</c:v>
                </c:pt>
                <c:pt idx="24">
                  <c:v>3.939069515021457</c:v>
                </c:pt>
                <c:pt idx="25">
                  <c:v>3.9455488500439571</c:v>
                </c:pt>
                <c:pt idx="26">
                  <c:v>3.9545642201393378</c:v>
                </c:pt>
                <c:pt idx="27">
                  <c:v>3.9756186757173451</c:v>
                </c:pt>
                <c:pt idx="28">
                  <c:v>4.0937976421024898</c:v>
                </c:pt>
                <c:pt idx="29">
                  <c:v>4.1221984340948978</c:v>
                </c:pt>
                <c:pt idx="30">
                  <c:v>4.1322787327221366</c:v>
                </c:pt>
                <c:pt idx="31">
                  <c:v>4.1367257735574707</c:v>
                </c:pt>
                <c:pt idx="32">
                  <c:v>4.1482105914191907</c:v>
                </c:pt>
                <c:pt idx="33">
                  <c:v>4.1695533458398124</c:v>
                </c:pt>
                <c:pt idx="34">
                  <c:v>4.174080022401343</c:v>
                </c:pt>
                <c:pt idx="35">
                  <c:v>4.2048729509002296</c:v>
                </c:pt>
                <c:pt idx="36">
                  <c:v>4.2060321528659959</c:v>
                </c:pt>
                <c:pt idx="37">
                  <c:v>4.24149980643862</c:v>
                </c:pt>
                <c:pt idx="38">
                  <c:v>4.3532191418744981</c:v>
                </c:pt>
                <c:pt idx="39">
                  <c:v>4.3720592961141342</c:v>
                </c:pt>
                <c:pt idx="40">
                  <c:v>4.450756963109658</c:v>
                </c:pt>
                <c:pt idx="41">
                  <c:v>4.4586737241739742</c:v>
                </c:pt>
                <c:pt idx="42">
                  <c:v>4.5228429341052188</c:v>
                </c:pt>
                <c:pt idx="43">
                  <c:v>4.5244320393668414</c:v>
                </c:pt>
                <c:pt idx="44">
                  <c:v>4.5617538816737886</c:v>
                </c:pt>
                <c:pt idx="45">
                  <c:v>#N/A</c:v>
                </c:pt>
                <c:pt idx="46">
                  <c:v>#N/A</c:v>
                </c:pt>
                <c:pt idx="47">
                  <c:v>#N/A</c:v>
                </c:pt>
                <c:pt idx="48">
                  <c:v>#N/A</c:v>
                </c:pt>
                <c:pt idx="49">
                  <c:v>#N/A</c:v>
                </c:pt>
              </c:numCache>
            </c:numRef>
          </c:val>
          <c:extLst>
            <c:ext xmlns:c16="http://schemas.microsoft.com/office/drawing/2014/chart" uri="{C3380CC4-5D6E-409C-BE32-E72D297353CC}">
              <c16:uniqueId val="{00000003-71F9-4014-9E8C-C04F6C7CD68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4.5274284875905701</c:v>
                </c:pt>
                <c:pt idx="46">
                  <c:v>4.6029915729826856</c:v>
                </c:pt>
                <c:pt idx="47">
                  <c:v>4.6396144535374084</c:v>
                </c:pt>
                <c:pt idx="48">
                  <c:v>#N/A</c:v>
                </c:pt>
                <c:pt idx="49">
                  <c:v>#N/A</c:v>
                </c:pt>
              </c:numCache>
            </c:numRef>
          </c:val>
          <c:extLst>
            <c:ext xmlns:c16="http://schemas.microsoft.com/office/drawing/2014/chart" uri="{C3380CC4-5D6E-409C-BE32-E72D297353CC}">
              <c16:uniqueId val="{00000004-71F9-4014-9E8C-C04F6C7CD68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4.7432880184727964</c:v>
                </c:pt>
                <c:pt idx="49">
                  <c:v>#N/A</c:v>
                </c:pt>
              </c:numCache>
            </c:numRef>
          </c:val>
          <c:extLst>
            <c:ext xmlns:c16="http://schemas.microsoft.com/office/drawing/2014/chart" uri="{C3380CC4-5D6E-409C-BE32-E72D297353CC}">
              <c16:uniqueId val="{00000005-71F9-4014-9E8C-C04F6C7CD68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4.9698086395451746</c:v>
                </c:pt>
              </c:numCache>
            </c:numRef>
          </c:val>
          <c:extLst>
            <c:ext xmlns:c16="http://schemas.microsoft.com/office/drawing/2014/chart" uri="{C3380CC4-5D6E-409C-BE32-E72D297353CC}">
              <c16:uniqueId val="{00000006-71F9-4014-9E8C-C04F6C7CD687}"/>
            </c:ext>
          </c:extLst>
        </c:ser>
        <c:dLbls>
          <c:showLegendKey val="0"/>
          <c:showVal val="0"/>
          <c:showCatName val="0"/>
          <c:showSerName val="0"/>
          <c:showPercent val="0"/>
          <c:showBubbleSize val="0"/>
        </c:dLbls>
        <c:gapWidth val="50"/>
        <c:overlap val="100"/>
        <c:axId val="902087664"/>
        <c:axId val="9020909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Your Trust</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3.779811936327325</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71F9-4014-9E8C-C04F6C7CD687}"/>
            </c:ext>
          </c:extLst>
        </c:ser>
        <c:dLbls>
          <c:showLegendKey val="0"/>
          <c:showVal val="0"/>
          <c:showCatName val="0"/>
          <c:showSerName val="0"/>
          <c:showPercent val="0"/>
          <c:showBubbleSize val="0"/>
        </c:dLbls>
        <c:gapWidth val="0"/>
        <c:overlap val="-100"/>
        <c:axId val="902095824"/>
        <c:axId val="902093104"/>
      </c:barChart>
      <c:catAx>
        <c:axId val="902087664"/>
        <c:scaling>
          <c:orientation val="minMax"/>
        </c:scaling>
        <c:delete val="1"/>
        <c:axPos val="b"/>
        <c:numFmt formatCode="General" sourceLinked="1"/>
        <c:majorTickMark val="none"/>
        <c:minorTickMark val="none"/>
        <c:tickLblPos val="nextTo"/>
        <c:crossAx val="902090928"/>
        <c:crosses val="autoZero"/>
        <c:auto val="1"/>
        <c:lblAlgn val="ctr"/>
        <c:lblOffset val="100"/>
        <c:noMultiLvlLbl val="0"/>
      </c:catAx>
      <c:valAx>
        <c:axId val="9020909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087664"/>
        <c:crosses val="autoZero"/>
        <c:crossBetween val="between"/>
      </c:valAx>
      <c:valAx>
        <c:axId val="90209310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5824"/>
        <c:crosses val="max"/>
        <c:crossBetween val="between"/>
      </c:valAx>
      <c:catAx>
        <c:axId val="902095824"/>
        <c:scaling>
          <c:orientation val="minMax"/>
        </c:scaling>
        <c:delete val="1"/>
        <c:axPos val="b"/>
        <c:numFmt formatCode="General" sourceLinked="1"/>
        <c:majorTickMark val="out"/>
        <c:minorTickMark val="none"/>
        <c:tickLblPos val="nextTo"/>
        <c:crossAx val="90209310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013272496409704"/>
          <c:y val="0.17823689636083079"/>
          <c:w val="0.74050409342017565"/>
          <c:h val="0.567204256579177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1.8397689967316251</c:v>
                </c:pt>
              </c:numCache>
            </c:numRef>
          </c:val>
          <c:extLst>
            <c:ext xmlns:c16="http://schemas.microsoft.com/office/drawing/2014/chart" uri="{C3380CC4-5D6E-409C-BE32-E72D297353CC}">
              <c16:uniqueId val="{00000000-3534-496F-B45E-A08C4F15044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34-496F-B45E-A08C4F15044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0.17940214150899303</c:v>
                </c:pt>
              </c:numCache>
            </c:numRef>
          </c:val>
          <c:extLst>
            <c:ext xmlns:c16="http://schemas.microsoft.com/office/drawing/2014/chart" uri="{C3380CC4-5D6E-409C-BE32-E72D297353CC}">
              <c16:uniqueId val="{00000002-3534-496F-B45E-A08C4F15044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0.10407728852384102</c:v>
                </c:pt>
              </c:numCache>
            </c:numRef>
          </c:val>
          <c:extLst>
            <c:ext xmlns:c16="http://schemas.microsoft.com/office/drawing/2014/chart" uri="{C3380CC4-5D6E-409C-BE32-E72D297353CC}">
              <c16:uniqueId val="{00000003-3534-496F-B45E-A08C4F15044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1.086552069064664</c:v>
                </c:pt>
              </c:numCache>
            </c:numRef>
          </c:val>
          <c:extLst>
            <c:ext xmlns:c16="http://schemas.microsoft.com/office/drawing/2014/chart" uri="{C3380CC4-5D6E-409C-BE32-E72D297353CC}">
              <c16:uniqueId val="{00000004-3534-496F-B45E-A08C4F15044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0.10407728852384102</c:v>
                </c:pt>
              </c:numCache>
            </c:numRef>
          </c:val>
          <c:extLst>
            <c:ext xmlns:c16="http://schemas.microsoft.com/office/drawing/2014/chart" uri="{C3380CC4-5D6E-409C-BE32-E72D297353CC}">
              <c16:uniqueId val="{00000005-3534-496F-B45E-A08C4F15044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0.37331448930885669</c:v>
                </c:pt>
              </c:numCache>
            </c:numRef>
          </c:val>
          <c:extLst>
            <c:ext xmlns:c16="http://schemas.microsoft.com/office/drawing/2014/chart" uri="{C3380CC4-5D6E-409C-BE32-E72D297353CC}">
              <c16:uniqueId val="{00000006-3534-496F-B45E-A08C4F15044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0.2805649001709023</c:v>
                </c:pt>
              </c:numCache>
            </c:numRef>
          </c:val>
          <c:extLst>
            <c:ext xmlns:c16="http://schemas.microsoft.com/office/drawing/2014/chart" uri="{C3380CC4-5D6E-409C-BE32-E72D297353CC}">
              <c16:uniqueId val="{00000007-3534-496F-B45E-A08C4F15044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2.2156939968444909</c:v>
                </c:pt>
              </c:numCache>
            </c:numRef>
          </c:xVal>
          <c:yVal>
            <c:numLit>
              <c:formatCode>General</c:formatCode>
              <c:ptCount val="1"/>
              <c:pt idx="0">
                <c:v>1</c:v>
              </c:pt>
            </c:numLit>
          </c:yVal>
          <c:smooth val="0"/>
          <c:extLst>
            <c:ext xmlns:c16="http://schemas.microsoft.com/office/drawing/2014/chart" uri="{C3380CC4-5D6E-409C-BE32-E72D297353CC}">
              <c16:uniqueId val="{00000008-3534-496F-B45E-A08C4F15044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34-496F-B45E-A08C4F150440}"/>
              </c:ext>
            </c:extLst>
          </c:dPt>
          <c:xVal>
            <c:numRef>
              <c:f>Sheet1!$B$12</c:f>
              <c:numCache>
                <c:formatCode>General</c:formatCode>
                <c:ptCount val="1"/>
                <c:pt idx="0">
                  <c:v>2.6665244612967909</c:v>
                </c:pt>
              </c:numCache>
            </c:numRef>
          </c:xVal>
          <c:yVal>
            <c:numLit>
              <c:formatCode>General</c:formatCode>
              <c:ptCount val="1"/>
              <c:pt idx="0">
                <c:v>1</c:v>
              </c:pt>
            </c:numLit>
          </c:yVal>
          <c:smooth val="0"/>
          <c:extLst>
            <c:ext xmlns:c16="http://schemas.microsoft.com/office/drawing/2014/chart" uri="{C3380CC4-5D6E-409C-BE32-E72D297353CC}">
              <c16:uniqueId val="{0000000A-3534-496F-B45E-A08C4F15044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534-496F-B45E-A08C4F15044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Q32_3. In the last 12 months, did your NHS mental health team give you any help or advice with finding support for… Help with money or benefits </c:v>
                  </c:pt>
                </c15:dlblRangeCache>
              </c15:datalabelsRange>
            </c:ext>
            <c:ext xmlns:c16="http://schemas.microsoft.com/office/drawing/2014/chart" uri="{C3380CC4-5D6E-409C-BE32-E72D297353CC}">
              <c16:uniqueId val="{0000000C-3534-496F-B45E-A08C4F15044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15874611372105779"/>
          <c:w val="0.74050409342017565"/>
          <c:h val="0.6905209163223151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1.310899952383545</c:v>
                </c:pt>
              </c:numCache>
            </c:numRef>
          </c:val>
          <c:extLst>
            <c:ext xmlns:c16="http://schemas.microsoft.com/office/drawing/2014/chart" uri="{C3380CC4-5D6E-409C-BE32-E72D297353CC}">
              <c16:uniqueId val="{00000000-3203-4DF4-8D40-A769855024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0.19727855165892105</c:v>
                </c:pt>
              </c:numCache>
            </c:numRef>
          </c:val>
          <c:extLst>
            <c:ext xmlns:c16="http://schemas.microsoft.com/office/drawing/2014/chart" uri="{C3380CC4-5D6E-409C-BE32-E72D297353CC}">
              <c16:uniqueId val="{00000001-3203-4DF4-8D40-A769855024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0.32782606226580291</c:v>
                </c:pt>
              </c:numCache>
            </c:numRef>
          </c:val>
          <c:extLst>
            <c:ext xmlns:c16="http://schemas.microsoft.com/office/drawing/2014/chart" uri="{C3380CC4-5D6E-409C-BE32-E72D297353CC}">
              <c16:uniqueId val="{00000002-3203-4DF4-8D40-A769855024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9.1395455159642092E-2</c:v>
                </c:pt>
              </c:numCache>
            </c:numRef>
          </c:val>
          <c:extLst>
            <c:ext xmlns:c16="http://schemas.microsoft.com/office/drawing/2014/chart" uri="{C3380CC4-5D6E-409C-BE32-E72D297353CC}">
              <c16:uniqueId val="{00000003-3203-4DF4-8D40-A769855024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0.95415553494236782</c:v>
                </c:pt>
              </c:numCache>
            </c:numRef>
          </c:val>
          <c:extLst>
            <c:ext xmlns:c16="http://schemas.microsoft.com/office/drawing/2014/chart" uri="{C3380CC4-5D6E-409C-BE32-E72D297353CC}">
              <c16:uniqueId val="{00000004-3203-4DF4-8D40-A769855024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9.1395455159643202E-2</c:v>
                </c:pt>
              </c:numCache>
            </c:numRef>
          </c:val>
          <c:extLst>
            <c:ext xmlns:c16="http://schemas.microsoft.com/office/drawing/2014/chart" uri="{C3380CC4-5D6E-409C-BE32-E72D297353CC}">
              <c16:uniqueId val="{00000005-3203-4DF4-8D40-A769855024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0.3278260622658018</c:v>
                </c:pt>
              </c:numCache>
            </c:numRef>
          </c:val>
          <c:extLst>
            <c:ext xmlns:c16="http://schemas.microsoft.com/office/drawing/2014/chart" uri="{C3380CC4-5D6E-409C-BE32-E72D297353CC}">
              <c16:uniqueId val="{00000006-3203-4DF4-8D40-A769855024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0.17127040204123833</c:v>
                </c:pt>
              </c:numCache>
            </c:numRef>
          </c:val>
          <c:extLst>
            <c:ext xmlns:c16="http://schemas.microsoft.com/office/drawing/2014/chart" uri="{C3380CC4-5D6E-409C-BE32-E72D297353CC}">
              <c16:uniqueId val="{00000007-3203-4DF4-8D40-A769855024E3}"/>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2.069809374839866</c:v>
                </c:pt>
              </c:numCache>
            </c:numRef>
          </c:xVal>
          <c:yVal>
            <c:numLit>
              <c:formatCode>General</c:formatCode>
              <c:ptCount val="1"/>
              <c:pt idx="0">
                <c:v>1</c:v>
              </c:pt>
            </c:numLit>
          </c:yVal>
          <c:smooth val="0"/>
          <c:extLst>
            <c:ext xmlns:c16="http://schemas.microsoft.com/office/drawing/2014/chart" uri="{C3380CC4-5D6E-409C-BE32-E72D297353CC}">
              <c16:uniqueId val="{00000008-3203-4DF4-8D40-A769855024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203-4DF4-8D40-A769855024E3}"/>
              </c:ext>
            </c:extLst>
          </c:dPt>
          <c:xVal>
            <c:numRef>
              <c:f>Sheet1!$B$12</c:f>
              <c:numCache>
                <c:formatCode>General</c:formatCode>
                <c:ptCount val="1"/>
                <c:pt idx="0">
                  <c:v>2.4044777889390949</c:v>
                </c:pt>
              </c:numCache>
            </c:numRef>
          </c:xVal>
          <c:yVal>
            <c:numLit>
              <c:formatCode>General</c:formatCode>
              <c:ptCount val="1"/>
              <c:pt idx="0">
                <c:v>1</c:v>
              </c:pt>
            </c:numLit>
          </c:yVal>
          <c:smooth val="0"/>
          <c:extLst>
            <c:ext xmlns:c16="http://schemas.microsoft.com/office/drawing/2014/chart" uri="{C3380CC4-5D6E-409C-BE32-E72D297353CC}">
              <c16:uniqueId val="{0000000A-3203-4DF4-8D40-A769855024E3}"/>
            </c:ext>
          </c:extLst>
        </c:ser>
        <c:ser>
          <c:idx val="9"/>
          <c:order val="10"/>
          <c:tx>
            <c:v>label</c:v>
          </c:tx>
          <c:spPr>
            <a:ln w="25400" cap="rnd">
              <a:noFill/>
              <a:round/>
            </a:ln>
            <a:effectLst/>
          </c:spPr>
          <c:marker>
            <c:symbol val="none"/>
          </c:marker>
          <c:dLbls>
            <c:dLbl>
              <c:idx val="0"/>
              <c:tx>
                <c:rich>
                  <a:bodyPr/>
                  <a:lstStyle/>
                  <a:p>
                    <a:fld id="{9C4D1575-63B3-4412-955C-E8805B384F2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203-4DF4-8D40-A769855024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Q32_2. In the last 12 months, did your NHS mental health team give you any help or advice with finding support for… Finding or keeping work</c:v>
                  </c:pt>
                </c15:dlblRangeCache>
              </c15:datalabelsRange>
            </c:ext>
            <c:ext xmlns:c16="http://schemas.microsoft.com/office/drawing/2014/chart" uri="{C3380CC4-5D6E-409C-BE32-E72D297353CC}">
              <c16:uniqueId val="{0000000C-3203-4DF4-8D40-A769855024E3}"/>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588530751383743"/>
          <c:w val="0.74050409342017565"/>
          <c:h val="0.559557385325445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2.9711815965756712</c:v>
                </c:pt>
              </c:numCache>
            </c:numRef>
          </c:val>
          <c:extLst>
            <c:ext xmlns:c16="http://schemas.microsoft.com/office/drawing/2014/chart" uri="{C3380CC4-5D6E-409C-BE32-E72D297353CC}">
              <c16:uniqueId val="{00000000-85C6-4908-8639-83C0BEFF5C6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5C6-4908-8639-83C0BEFF5C6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0.3861003706672439</c:v>
                </c:pt>
              </c:numCache>
            </c:numRef>
          </c:val>
          <c:extLst>
            <c:ext xmlns:c16="http://schemas.microsoft.com/office/drawing/2014/chart" uri="{C3380CC4-5D6E-409C-BE32-E72D297353CC}">
              <c16:uniqueId val="{00000002-85C6-4908-8639-83C0BEFF5C6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0.1447485567574498</c:v>
                </c:pt>
              </c:numCache>
            </c:numRef>
          </c:val>
          <c:extLst>
            <c:ext xmlns:c16="http://schemas.microsoft.com/office/drawing/2014/chart" uri="{C3380CC4-5D6E-409C-BE32-E72D297353CC}">
              <c16:uniqueId val="{00000003-85C6-4908-8639-83C0BEFF5C6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1.5111543168508441</c:v>
                </c:pt>
              </c:numCache>
            </c:numRef>
          </c:val>
          <c:extLst>
            <c:ext xmlns:c16="http://schemas.microsoft.com/office/drawing/2014/chart" uri="{C3380CC4-5D6E-409C-BE32-E72D297353CC}">
              <c16:uniqueId val="{00000004-85C6-4908-8639-83C0BEFF5C6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0.14474855675745069</c:v>
                </c:pt>
              </c:numCache>
            </c:numRef>
          </c:val>
          <c:extLst>
            <c:ext xmlns:c16="http://schemas.microsoft.com/office/drawing/2014/chart" uri="{C3380CC4-5D6E-409C-BE32-E72D297353CC}">
              <c16:uniqueId val="{00000005-85C6-4908-8639-83C0BEFF5C6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0.20636797092708026</c:v>
                </c:pt>
              </c:numCache>
            </c:numRef>
          </c:val>
          <c:extLst>
            <c:ext xmlns:c16="http://schemas.microsoft.com/office/drawing/2014/chart" uri="{C3380CC4-5D6E-409C-BE32-E72D297353CC}">
              <c16:uniqueId val="{00000006-85C6-4908-8639-83C0BEFF5C6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5C6-4908-8639-83C0BEFF5C64}"/>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4.0611271405703384</c:v>
                </c:pt>
              </c:numCache>
            </c:numRef>
          </c:xVal>
          <c:yVal>
            <c:numLit>
              <c:formatCode>General</c:formatCode>
              <c:ptCount val="1"/>
              <c:pt idx="0">
                <c:v>1</c:v>
              </c:pt>
            </c:numLit>
          </c:yVal>
          <c:smooth val="0"/>
          <c:extLst>
            <c:ext xmlns:c16="http://schemas.microsoft.com/office/drawing/2014/chart" uri="{C3380CC4-5D6E-409C-BE32-E72D297353CC}">
              <c16:uniqueId val="{00000008-85C6-4908-8639-83C0BEFF5C6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5C6-4908-8639-83C0BEFF5C64}"/>
              </c:ext>
            </c:extLst>
          </c:dPt>
          <c:xVal>
            <c:numRef>
              <c:f>Sheet1!$B$12</c:f>
              <c:numCache>
                <c:formatCode>General</c:formatCode>
                <c:ptCount val="1"/>
                <c:pt idx="0">
                  <c:v>4.2576076824257871</c:v>
                </c:pt>
              </c:numCache>
            </c:numRef>
          </c:xVal>
          <c:yVal>
            <c:numLit>
              <c:formatCode>General</c:formatCode>
              <c:ptCount val="1"/>
              <c:pt idx="0">
                <c:v>1</c:v>
              </c:pt>
            </c:numLit>
          </c:yVal>
          <c:smooth val="0"/>
          <c:extLst>
            <c:ext xmlns:c16="http://schemas.microsoft.com/office/drawing/2014/chart" uri="{C3380CC4-5D6E-409C-BE32-E72D297353CC}">
              <c16:uniqueId val="{0000000A-85C6-4908-8639-83C0BEFF5C64}"/>
            </c:ext>
          </c:extLst>
        </c:ser>
        <c:ser>
          <c:idx val="9"/>
          <c:order val="10"/>
          <c:tx>
            <c:v>label</c:v>
          </c:tx>
          <c:spPr>
            <a:ln w="25400" cap="rnd">
              <a:noFill/>
              <a:round/>
            </a:ln>
            <a:effectLst/>
          </c:spPr>
          <c:marker>
            <c:symbol val="none"/>
          </c:marker>
          <c:dLbls>
            <c:dLbl>
              <c:idx val="0"/>
              <c:tx>
                <c:rich>
                  <a:bodyPr/>
                  <a:lstStyle/>
                  <a:p>
                    <a:fld id="{7BF192D7-AB9C-49A6-A13D-EFF73E837F3A}" type="CELLRANGE">
                      <a:rPr lang="en-GB" smtClean="0"/>
                      <a:pPr/>
                      <a:t>[CELLRANGE]</a:t>
                    </a:fld>
                    <a:r>
                      <a:rPr lang="en-GB" dirty="0"/>
                      <a:t> </a:t>
                    </a:r>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5C6-4908-8639-83C0BEFF5C6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Q32_1. In the last 12 months, did your NHS mental health team give you any help or advice with finding support for… Joining a group (e.g. art, sport etc)</c:v>
                  </c:pt>
                </c15:dlblRangeCache>
              </c15:datalabelsRange>
            </c:ext>
            <c:ext xmlns:c16="http://schemas.microsoft.com/office/drawing/2014/chart" uri="{C3380CC4-5D6E-409C-BE32-E72D297353CC}">
              <c16:uniqueId val="{0000000C-85C6-4908-8639-83C0BEFF5C64}"/>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869817107738776"/>
          <c:w val="0.74050409342017565"/>
          <c:h val="0.345516558261979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3.6452804375308232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0.18926426043126376</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0.32461475506690762</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9.0500166722011777E-2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0.94480885116424407</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9.0500166722010889E-2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0.32461475506690807</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0.3591368546829905</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4.5872649400867536</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General</c:formatCode>
                <c:ptCount val="1"/>
                <c:pt idx="0">
                  <c:v>4.722064045333128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tx>
                <c:rich>
                  <a:bodyPr/>
                  <a:lstStyle/>
                  <a:p>
                    <a:fld id="{72FD9244-D246-4999-BBED-26583E8A134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Q31. In the last 12 months, has your NHS mental health team supported you with your physical health needs?</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7359942106435102"/>
          <c:w val="0.74050409342017565"/>
          <c:h val="0.3327404809619238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4.8793698500219289</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0.55154991582524282</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0.2085532266439003</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5.8143080334708053E-2</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0.60700547771282487</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5.8143080334708053E-2</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0.2085532266439003</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0.38121524510096805</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5.9651642292951719</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General</c:formatCode>
                <c:ptCount val="1"/>
                <c:pt idx="0">
                  <c:v>6.0011188116821934</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tx>
                <c:rich>
                  <a:bodyPr/>
                  <a:lstStyle/>
                  <a:p>
                    <a:fld id="{17832762-F88D-4373-A489-89FE777EB994}"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Have NHS mental health services involved a member of your family or someone else close to you as much as you would like?</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3.7899678466941542</c:v>
                </c:pt>
                <c:pt idx="1">
                  <c:v>3.8073236029507131</c:v>
                </c:pt>
                <c:pt idx="2">
                  <c:v>3.8104785229309268</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#N/A</c:v>
                </c:pt>
                <c:pt idx="2">
                  <c:v>#N/A</c:v>
                </c:pt>
                <c:pt idx="3">
                  <c:v>3.9817995518662439</c:v>
                </c:pt>
                <c:pt idx="4">
                  <c:v>3.9902154184977601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#N/A</c:v>
                </c:pt>
                <c:pt idx="4">
                  <c:v>#N/A</c:v>
                </c:pt>
                <c:pt idx="5">
                  <c:v>4.1767252742983052</c:v>
                </c:pt>
                <c:pt idx="6">
                  <c:v>4.2005012795883454</c:v>
                </c:pt>
                <c:pt idx="7">
                  <c:v>4.2382924933956634</c:v>
                </c:pt>
                <c:pt idx="8">
                  <c:v>4.2618157250664321</c:v>
                </c:pt>
                <c:pt idx="9">
                  <c:v>4.3814643294282583</c:v>
                </c:pt>
                <c:pt idx="10">
                  <c:v>4.4359811212812836</c:v>
                </c:pt>
                <c:pt idx="11">
                  <c:v>4.4608604721883687</c:v>
                </c:pt>
                <c:pt idx="12">
                  <c:v>4.4934725281505976</c:v>
                </c:pt>
                <c:pt idx="13">
                  <c:v>4.4993113147471586</c:v>
                </c:pt>
                <c:pt idx="14">
                  <c:v>4.5343481213502042</c:v>
                </c:pt>
                <c:pt idx="15">
                  <c:v>4.5670984960129317</c:v>
                </c:pt>
                <c:pt idx="16">
                  <c:v>4.5705979241419064</c:v>
                </c:pt>
                <c:pt idx="17">
                  <c:v>4.5865277299245442</c:v>
                </c:pt>
                <c:pt idx="18">
                  <c:v>4.5958554109010077</c:v>
                </c:pt>
                <c:pt idx="19">
                  <c:v>4.5971982767000563</c:v>
                </c:pt>
                <c:pt idx="20">
                  <c:v>4.6671607394248964</c:v>
                </c:pt>
                <c:pt idx="21">
                  <c:v>4.6799533124773296</c:v>
                </c:pt>
                <c:pt idx="22">
                  <c:v>4.7547682079888176</c:v>
                </c:pt>
                <c:pt idx="23">
                  <c:v>4.7805916788613674</c:v>
                </c:pt>
                <c:pt idx="24">
                  <c:v>4.8063820884765383</c:v>
                </c:pt>
                <c:pt idx="25">
                  <c:v>4.809542899404267</c:v>
                </c:pt>
                <c:pt idx="26">
                  <c:v>4.8788821198173693</c:v>
                </c:pt>
                <c:pt idx="27">
                  <c:v>4.9285411068059579</c:v>
                </c:pt>
                <c:pt idx="28">
                  <c:v>4.9362887670335134</c:v>
                </c:pt>
                <c:pt idx="29">
                  <c:v>4.9788836968305006</c:v>
                </c:pt>
                <c:pt idx="30">
                  <c:v>5.00116996288439</c:v>
                </c:pt>
                <c:pt idx="31">
                  <c:v>5.0122323418846459</c:v>
                </c:pt>
                <c:pt idx="32">
                  <c:v>5.0315677583532672</c:v>
                </c:pt>
                <c:pt idx="33">
                  <c:v>5.0338457406623931</c:v>
                </c:pt>
                <c:pt idx="34">
                  <c:v>5.0815047603081904</c:v>
                </c:pt>
                <c:pt idx="35">
                  <c:v>5.0967183590446457</c:v>
                </c:pt>
                <c:pt idx="36">
                  <c:v>5.1220575085267006</c:v>
                </c:pt>
                <c:pt idx="37">
                  <c:v>5.1382346603189681</c:v>
                </c:pt>
                <c:pt idx="38">
                  <c:v>5.1395463933641432</c:v>
                </c:pt>
                <c:pt idx="39">
                  <c:v>5.1903413122899167</c:v>
                </c:pt>
                <c:pt idx="40">
                  <c:v>5.1979257661290124</c:v>
                </c:pt>
                <c:pt idx="41">
                  <c:v>5.2059303538460844</c:v>
                </c:pt>
                <c:pt idx="42">
                  <c:v>5.2218810291060986</c:v>
                </c:pt>
                <c:pt idx="43">
                  <c:v>5.2997142408753231</c:v>
                </c:pt>
                <c:pt idx="44">
                  <c:v>5.3952974653126509</c:v>
                </c:pt>
                <c:pt idx="45">
                  <c:v>5.6749990202514864</c:v>
                </c:pt>
                <c:pt idx="46">
                  <c:v>#N/A</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5.4668253738978061</c:v>
                </c:pt>
                <c:pt idx="47">
                  <c:v>5.6865118441763283</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5.6683207073278954</c:v>
                </c:pt>
                <c:pt idx="49">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5.9601352076289196</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4.4934725281505976</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0845558262141343"/>
          <c:w val="0.74050409342017565"/>
          <c:h val="0.6036929249408310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3.655691658038537</c:v>
                </c:pt>
              </c:numCache>
            </c:numRef>
          </c:val>
          <c:extLst>
            <c:ext xmlns:c16="http://schemas.microsoft.com/office/drawing/2014/chart" uri="{C3380CC4-5D6E-409C-BE32-E72D297353CC}">
              <c16:uniqueId val="{00000000-2B0F-44F9-9E1F-A339E6F9C84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0.14316132717789909</c:v>
                </c:pt>
              </c:numCache>
            </c:numRef>
          </c:val>
          <c:extLst>
            <c:ext xmlns:c16="http://schemas.microsoft.com/office/drawing/2014/chart" uri="{C3380CC4-5D6E-409C-BE32-E72D297353CC}">
              <c16:uniqueId val="{00000001-2B0F-44F9-9E1F-A339E6F9C84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0.41568170343200306</c:v>
                </c:pt>
              </c:numCache>
            </c:numRef>
          </c:val>
          <c:extLst>
            <c:ext xmlns:c16="http://schemas.microsoft.com/office/drawing/2014/chart" uri="{C3380CC4-5D6E-409C-BE32-E72D297353CC}">
              <c16:uniqueId val="{00000002-2B0F-44F9-9E1F-A339E6F9C84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0.11588895106179642</c:v>
                </c:pt>
              </c:numCache>
            </c:numRef>
          </c:val>
          <c:extLst>
            <c:ext xmlns:c16="http://schemas.microsoft.com/office/drawing/2014/chart" uri="{C3380CC4-5D6E-409C-BE32-E72D297353CC}">
              <c16:uniqueId val="{00000003-2B0F-44F9-9E1F-A339E6F9C84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1.2098641436943867</c:v>
                </c:pt>
              </c:numCache>
            </c:numRef>
          </c:val>
          <c:extLst>
            <c:ext xmlns:c16="http://schemas.microsoft.com/office/drawing/2014/chart" uri="{C3380CC4-5D6E-409C-BE32-E72D297353CC}">
              <c16:uniqueId val="{00000004-2B0F-44F9-9E1F-A339E6F9C84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0.1158889510617982</c:v>
                </c:pt>
              </c:numCache>
            </c:numRef>
          </c:val>
          <c:extLst>
            <c:ext xmlns:c16="http://schemas.microsoft.com/office/drawing/2014/chart" uri="{C3380CC4-5D6E-409C-BE32-E72D297353CC}">
              <c16:uniqueId val="{00000005-2B0F-44F9-9E1F-A339E6F9C84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0.41568170343200173</c:v>
                </c:pt>
              </c:numCache>
            </c:numRef>
          </c:val>
          <c:extLst>
            <c:ext xmlns:c16="http://schemas.microsoft.com/office/drawing/2014/chart" uri="{C3380CC4-5D6E-409C-BE32-E72D297353CC}">
              <c16:uniqueId val="{00000006-2B0F-44F9-9E1F-A339E6F9C84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0.22067797838935999</c:v>
                </c:pt>
              </c:numCache>
            </c:numRef>
          </c:val>
          <c:extLst>
            <c:ext xmlns:c16="http://schemas.microsoft.com/office/drawing/2014/chart" uri="{C3380CC4-5D6E-409C-BE32-E72D297353CC}">
              <c16:uniqueId val="{00000007-2B0F-44F9-9E1F-A339E6F9C84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4.6090832037925544</c:v>
                </c:pt>
              </c:numCache>
            </c:numRef>
          </c:xVal>
          <c:yVal>
            <c:numLit>
              <c:formatCode>General</c:formatCode>
              <c:ptCount val="1"/>
              <c:pt idx="0">
                <c:v>1</c:v>
              </c:pt>
            </c:numLit>
          </c:yVal>
          <c:smooth val="0"/>
          <c:extLst>
            <c:ext xmlns:c16="http://schemas.microsoft.com/office/drawing/2014/chart" uri="{C3380CC4-5D6E-409C-BE32-E72D297353CC}">
              <c16:uniqueId val="{00000008-2B0F-44F9-9E1F-A339E6F9C84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B0F-44F9-9E1F-A339E6F9C847}"/>
              </c:ext>
            </c:extLst>
          </c:dPt>
          <c:xVal>
            <c:numRef>
              <c:f>Sheet1!$B$12</c:f>
              <c:numCache>
                <c:formatCode>General</c:formatCode>
                <c:ptCount val="1"/>
                <c:pt idx="0">
                  <c:v>4.9353557115574294</c:v>
                </c:pt>
              </c:numCache>
            </c:numRef>
          </c:xVal>
          <c:yVal>
            <c:numLit>
              <c:formatCode>General</c:formatCode>
              <c:ptCount val="1"/>
              <c:pt idx="0">
                <c:v>1</c:v>
              </c:pt>
            </c:numLit>
          </c:yVal>
          <c:smooth val="0"/>
          <c:extLst>
            <c:ext xmlns:c16="http://schemas.microsoft.com/office/drawing/2014/chart" uri="{C3380CC4-5D6E-409C-BE32-E72D297353CC}">
              <c16:uniqueId val="{0000000A-2B0F-44F9-9E1F-A339E6F9C847}"/>
            </c:ext>
          </c:extLst>
        </c:ser>
        <c:ser>
          <c:idx val="9"/>
          <c:order val="10"/>
          <c:tx>
            <c:v>label</c:v>
          </c:tx>
          <c:spPr>
            <a:ln w="25400" cap="rnd">
              <a:noFill/>
              <a:round/>
            </a:ln>
            <a:effectLst/>
          </c:spPr>
          <c:marker>
            <c:symbol val="none"/>
          </c:marker>
          <c:dLbls>
            <c:dLbl>
              <c:idx val="0"/>
              <c:tx>
                <c:rich>
                  <a:bodyPr/>
                  <a:lstStyle/>
                  <a:p>
                    <a:fld id="{5833D1D2-9875-4E74-8A8F-06DC3F8CE52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B0F-44F9-9E1F-A339E6F9C84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Do you feel the support provided meets your needs?</c:v>
                  </c:pt>
                </c15:dlblRangeCache>
              </c15:datalabelsRange>
            </c:ext>
            <c:ext xmlns:c16="http://schemas.microsoft.com/office/drawing/2014/chart" uri="{C3380CC4-5D6E-409C-BE32-E72D297353CC}">
              <c16:uniqueId val="{0000000C-2B0F-44F9-9E1F-A339E6F9C84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3.3847752628334642</c:v>
                </c:pt>
              </c:numCache>
            </c:numRef>
          </c:val>
          <c:extLst>
            <c:ext xmlns:c16="http://schemas.microsoft.com/office/drawing/2014/chart" uri="{C3380CC4-5D6E-409C-BE32-E72D297353CC}">
              <c16:uniqueId val="{00000000-2956-45EB-8313-0C32103A54E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0.61360310363618975</c:v>
                </c:pt>
              </c:numCache>
            </c:numRef>
          </c:val>
          <c:extLst>
            <c:ext xmlns:c16="http://schemas.microsoft.com/office/drawing/2014/chart" uri="{C3380CC4-5D6E-409C-BE32-E72D297353CC}">
              <c16:uniqueId val="{00000001-2956-45EB-8313-0C32103A54E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0.24113852340681996</c:v>
                </c:pt>
              </c:numCache>
            </c:numRef>
          </c:val>
          <c:extLst>
            <c:ext xmlns:c16="http://schemas.microsoft.com/office/drawing/2014/chart" uri="{C3380CC4-5D6E-409C-BE32-E72D297353CC}">
              <c16:uniqueId val="{00000002-2956-45EB-8313-0C32103A54E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6.7227617447391808E-2</c:v>
                </c:pt>
              </c:numCache>
            </c:numRef>
          </c:val>
          <c:extLst>
            <c:ext xmlns:c16="http://schemas.microsoft.com/office/drawing/2014/chart" uri="{C3380CC4-5D6E-409C-BE32-E72D297353CC}">
              <c16:uniqueId val="{00000003-2956-45EB-8313-0C32103A54E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0.70184675131135243</c:v>
                </c:pt>
              </c:numCache>
            </c:numRef>
          </c:val>
          <c:extLst>
            <c:ext xmlns:c16="http://schemas.microsoft.com/office/drawing/2014/chart" uri="{C3380CC4-5D6E-409C-BE32-E72D297353CC}">
              <c16:uniqueId val="{00000004-2956-45EB-8313-0C32103A54E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6.7227617447391808E-2</c:v>
                </c:pt>
              </c:numCache>
            </c:numRef>
          </c:val>
          <c:extLst>
            <c:ext xmlns:c16="http://schemas.microsoft.com/office/drawing/2014/chart" uri="{C3380CC4-5D6E-409C-BE32-E72D297353CC}">
              <c16:uniqueId val="{00000005-2956-45EB-8313-0C32103A54E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0.24113852340681863</c:v>
                </c:pt>
              </c:numCache>
            </c:numRef>
          </c:val>
          <c:extLst>
            <c:ext xmlns:c16="http://schemas.microsoft.com/office/drawing/2014/chart" uri="{C3380CC4-5D6E-409C-BE32-E72D297353CC}">
              <c16:uniqueId val="{00000006-2956-45EB-8313-0C32103A54E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0.5415412315185506</c:v>
                </c:pt>
              </c:numCache>
            </c:numRef>
          </c:val>
          <c:extLst>
            <c:ext xmlns:c16="http://schemas.microsoft.com/office/drawing/2014/chart" uri="{C3380CC4-5D6E-409C-BE32-E72D297353CC}">
              <c16:uniqueId val="{00000007-2956-45EB-8313-0C32103A54E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4.3778618525086426</c:v>
                </c:pt>
              </c:numCache>
            </c:numRef>
          </c:xVal>
          <c:yVal>
            <c:numLit>
              <c:formatCode>General</c:formatCode>
              <c:ptCount val="1"/>
              <c:pt idx="0">
                <c:v>1</c:v>
              </c:pt>
            </c:numLit>
          </c:yVal>
          <c:smooth val="0"/>
          <c:extLst>
            <c:ext xmlns:c16="http://schemas.microsoft.com/office/drawing/2014/chart" uri="{C3380CC4-5D6E-409C-BE32-E72D297353CC}">
              <c16:uniqueId val="{00000008-2956-45EB-8313-0C32103A54E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956-45EB-8313-0C32103A54ED}"/>
              </c:ext>
            </c:extLst>
          </c:dPt>
          <c:xVal>
            <c:numRef>
              <c:f>Sheet1!$B$12</c:f>
              <c:numCache>
                <c:formatCode>General</c:formatCode>
                <c:ptCount val="1"/>
                <c:pt idx="0">
                  <c:v>4.6576678829795419</c:v>
                </c:pt>
              </c:numCache>
            </c:numRef>
          </c:xVal>
          <c:yVal>
            <c:numLit>
              <c:formatCode>General</c:formatCode>
              <c:ptCount val="1"/>
              <c:pt idx="0">
                <c:v>1</c:v>
              </c:pt>
            </c:numLit>
          </c:yVal>
          <c:smooth val="0"/>
          <c:extLst>
            <c:ext xmlns:c16="http://schemas.microsoft.com/office/drawing/2014/chart" uri="{C3380CC4-5D6E-409C-BE32-E72D297353CC}">
              <c16:uniqueId val="{0000000A-2956-45EB-8313-0C32103A54E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6FD88610-3729-4BCD-839F-DA41754FD677}" type="CELLRANGE">
                      <a:rPr lang="en-GB" smtClean="0"/>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956-45EB-8313-0C32103A54E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Has your NHS mental health team asked if you need support to access your care and treatment?</c:v>
                  </c:pt>
                </c15:dlblRangeCache>
              </c15:datalabelsRange>
            </c:ext>
            <c:ext xmlns:c16="http://schemas.microsoft.com/office/drawing/2014/chart" uri="{C3380CC4-5D6E-409C-BE32-E72D297353CC}">
              <c16:uniqueId val="{0000000C-2956-45EB-8313-0C32103A54E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3F16-44E9-8B78-499D629311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3F16-44E9-8B78-499D629311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7.4156323913469446</c:v>
                </c:pt>
                <c:pt idx="1">
                  <c:v>7.4473112129315258</c:v>
                </c:pt>
                <c:pt idx="2">
                  <c:v>7.4853258940027771</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3F16-44E9-8B78-499D629311C3}"/>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7.5049533570443874</c:v>
                </c:pt>
                <c:pt idx="4">
                  <c:v>7.5160809180090276</c:v>
                </c:pt>
                <c:pt idx="5">
                  <c:v>7.577690231848182</c:v>
                </c:pt>
                <c:pt idx="6">
                  <c:v>7.5787341508894714</c:v>
                </c:pt>
                <c:pt idx="7">
                  <c:v>7.6298612900808109</c:v>
                </c:pt>
                <c:pt idx="8">
                  <c:v>7.696762993373083</c:v>
                </c:pt>
                <c:pt idx="9">
                  <c:v>7.7380841881691982</c:v>
                </c:pt>
                <c:pt idx="10">
                  <c:v>7.8281035158350596</c:v>
                </c:pt>
                <c:pt idx="11">
                  <c:v>7.8281628613053034</c:v>
                </c:pt>
                <c:pt idx="12">
                  <c:v>7.8746383355760159</c:v>
                </c:pt>
                <c:pt idx="13">
                  <c:v>7.8833564000100154</c:v>
                </c:pt>
                <c:pt idx="14">
                  <c:v>7.8844333469273034</c:v>
                </c:pt>
                <c:pt idx="15">
                  <c:v>7.919021697945853</c:v>
                </c:pt>
                <c:pt idx="16">
                  <c:v>7.9196106777826412</c:v>
                </c:pt>
                <c:pt idx="17">
                  <c:v>7.9211586530723563</c:v>
                </c:pt>
                <c:pt idx="18">
                  <c:v>7.928493931890678</c:v>
                </c:pt>
                <c:pt idx="19">
                  <c:v>7.9379729495654727</c:v>
                </c:pt>
                <c:pt idx="20">
                  <c:v>7.9386248711746257</c:v>
                </c:pt>
                <c:pt idx="21">
                  <c:v>7.944466212004059</c:v>
                </c:pt>
                <c:pt idx="22">
                  <c:v>7.9501826142982672</c:v>
                </c:pt>
                <c:pt idx="23">
                  <c:v>7.9717400097010076</c:v>
                </c:pt>
                <c:pt idx="24">
                  <c:v>7.9768004911839032</c:v>
                </c:pt>
                <c:pt idx="25">
                  <c:v>7.9792126675207626</c:v>
                </c:pt>
                <c:pt idx="26">
                  <c:v>7.982576143388016</c:v>
                </c:pt>
                <c:pt idx="27">
                  <c:v>8.0087417295403895</c:v>
                </c:pt>
                <c:pt idx="28">
                  <c:v>8.0177472436247079</c:v>
                </c:pt>
                <c:pt idx="29">
                  <c:v>8.0192626277082812</c:v>
                </c:pt>
                <c:pt idx="30">
                  <c:v>8.0343845646652063</c:v>
                </c:pt>
                <c:pt idx="31">
                  <c:v>8.066745302374061</c:v>
                </c:pt>
                <c:pt idx="32">
                  <c:v>8.0705219305135394</c:v>
                </c:pt>
                <c:pt idx="33">
                  <c:v>8.0746002247152582</c:v>
                </c:pt>
                <c:pt idx="34">
                  <c:v>8.0884635176126842</c:v>
                </c:pt>
                <c:pt idx="35">
                  <c:v>8.1111007548297849</c:v>
                </c:pt>
                <c:pt idx="36">
                  <c:v>8.1357917527404826</c:v>
                </c:pt>
                <c:pt idx="37">
                  <c:v>8.1633740772457308</c:v>
                </c:pt>
                <c:pt idx="38">
                  <c:v>8.1864197880532075</c:v>
                </c:pt>
                <c:pt idx="39">
                  <c:v>8.1886857728935425</c:v>
                </c:pt>
                <c:pt idx="40">
                  <c:v>8.2235564243844941</c:v>
                </c:pt>
                <c:pt idx="41">
                  <c:v>8.2469018379426835</c:v>
                </c:pt>
                <c:pt idx="42">
                  <c:v>8.2622653879009356</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3-3F16-44E9-8B78-499D629311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8.4434258968286997</c:v>
                </c:pt>
                <c:pt idx="44">
                  <c:v>8.4436550487626612</c:v>
                </c:pt>
                <c:pt idx="45">
                  <c:v>8.4627501408538812</c:v>
                </c:pt>
                <c:pt idx="46">
                  <c:v>8.465085603824237</c:v>
                </c:pt>
                <c:pt idx="47">
                  <c:v>#N/A</c:v>
                </c:pt>
                <c:pt idx="48">
                  <c:v>#N/A</c:v>
                </c:pt>
                <c:pt idx="49">
                  <c:v>#N/A</c:v>
                </c:pt>
              </c:numCache>
            </c:numRef>
          </c:val>
          <c:extLst>
            <c:ext xmlns:c16="http://schemas.microsoft.com/office/drawing/2014/chart" uri="{C3380CC4-5D6E-409C-BE32-E72D297353CC}">
              <c16:uniqueId val="{00000004-3F16-44E9-8B78-499D629311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8.5796831111756262</c:v>
                </c:pt>
                <c:pt idx="48">
                  <c:v>8.6438958342731294</c:v>
                </c:pt>
                <c:pt idx="49">
                  <c:v>8.7100014462359034</c:v>
                </c:pt>
              </c:numCache>
            </c:numRef>
          </c:val>
          <c:extLst>
            <c:ext xmlns:c16="http://schemas.microsoft.com/office/drawing/2014/chart" uri="{C3380CC4-5D6E-409C-BE32-E72D297353CC}">
              <c16:uniqueId val="{00000005-3F16-44E9-8B78-499D629311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3F16-44E9-8B78-499D629311C3}"/>
            </c:ext>
          </c:extLst>
        </c:ser>
        <c:dLbls>
          <c:showLegendKey val="0"/>
          <c:showVal val="0"/>
          <c:showCatName val="0"/>
          <c:showSerName val="0"/>
          <c:showPercent val="0"/>
          <c:showBubbleSize val="0"/>
        </c:dLbls>
        <c:gapWidth val="50"/>
        <c:overlap val="100"/>
        <c:axId val="904168768"/>
        <c:axId val="9041693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7.9386248711746257</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3F16-44E9-8B78-499D629311C3}"/>
            </c:ext>
          </c:extLst>
        </c:ser>
        <c:dLbls>
          <c:showLegendKey val="0"/>
          <c:showVal val="0"/>
          <c:showCatName val="0"/>
          <c:showSerName val="0"/>
          <c:showPercent val="0"/>
          <c:showBubbleSize val="0"/>
        </c:dLbls>
        <c:gapWidth val="0"/>
        <c:overlap val="-100"/>
        <c:axId val="904162240"/>
        <c:axId val="904169856"/>
      </c:barChart>
      <c:catAx>
        <c:axId val="904168768"/>
        <c:scaling>
          <c:orientation val="minMax"/>
        </c:scaling>
        <c:delete val="1"/>
        <c:axPos val="b"/>
        <c:numFmt formatCode="General" sourceLinked="1"/>
        <c:majorTickMark val="none"/>
        <c:minorTickMark val="none"/>
        <c:tickLblPos val="nextTo"/>
        <c:crossAx val="904169312"/>
        <c:crosses val="autoZero"/>
        <c:auto val="1"/>
        <c:lblAlgn val="ctr"/>
        <c:lblOffset val="100"/>
        <c:noMultiLvlLbl val="0"/>
      </c:catAx>
      <c:valAx>
        <c:axId val="9041693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68768"/>
        <c:crosses val="autoZero"/>
        <c:crossBetween val="between"/>
      </c:valAx>
      <c:valAx>
        <c:axId val="90416985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2240"/>
        <c:crosses val="max"/>
        <c:crossBetween val="between"/>
      </c:valAx>
      <c:catAx>
        <c:axId val="904162240"/>
        <c:scaling>
          <c:orientation val="minMax"/>
        </c:scaling>
        <c:delete val="1"/>
        <c:axPos val="b"/>
        <c:numFmt formatCode="General" sourceLinked="1"/>
        <c:majorTickMark val="out"/>
        <c:minorTickMark val="none"/>
        <c:tickLblPos val="nextTo"/>
        <c:crossAx val="90416985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58780338568226"/>
          <c:y val="0.10453446527034407"/>
          <c:w val="0.53168862601128564"/>
          <c:h val="0.82361103548772951"/>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8-D7DD-412B-AB36-5BBB5D66BE07}"/>
              </c:ext>
            </c:extLst>
          </c:dPt>
          <c:dPt>
            <c:idx val="5"/>
            <c:invertIfNegative val="0"/>
            <c:bubble3D val="0"/>
            <c:spPr>
              <a:solidFill>
                <a:srgbClr val="6D276A"/>
              </a:solidFill>
              <a:ln w="19050">
                <a:noFill/>
              </a:ln>
              <a:effectLst/>
            </c:spPr>
            <c:extLst>
              <c:ext xmlns:c16="http://schemas.microsoft.com/office/drawing/2014/chart" uri="{C3380CC4-5D6E-409C-BE32-E72D297353CC}">
                <c16:uniqueId val="{0000000D-D9E9-48C8-A20B-02312E457D06}"/>
              </c:ext>
            </c:extLst>
          </c:dPt>
          <c:dPt>
            <c:idx val="6"/>
            <c:invertIfNegative val="0"/>
            <c:bubble3D val="0"/>
            <c:spPr>
              <a:solidFill>
                <a:srgbClr val="6D276A"/>
              </a:solidFill>
              <a:ln w="19050">
                <a:noFill/>
              </a:ln>
              <a:effectLst/>
            </c:spPr>
            <c:extLst>
              <c:ext xmlns:c16="http://schemas.microsoft.com/office/drawing/2014/chart" uri="{C3380CC4-5D6E-409C-BE32-E72D297353CC}">
                <c16:uniqueId val="{0000000C-D9E9-48C8-A20B-02312E457D06}"/>
              </c:ext>
            </c:extLst>
          </c:dPt>
          <c:dPt>
            <c:idx val="7"/>
            <c:invertIfNegative val="0"/>
            <c:bubble3D val="0"/>
            <c:spPr>
              <a:solidFill>
                <a:srgbClr val="6D276A"/>
              </a:solidFill>
              <a:ln w="19050">
                <a:noFill/>
              </a:ln>
              <a:effectLst/>
            </c:spPr>
            <c:extLst>
              <c:ext xmlns:c16="http://schemas.microsoft.com/office/drawing/2014/chart" uri="{C3380CC4-5D6E-409C-BE32-E72D297353CC}">
                <c16:uniqueId val="{0000000B-D9E9-48C8-A20B-02312E457D06}"/>
              </c:ext>
            </c:extLst>
          </c:dPt>
          <c:dPt>
            <c:idx val="8"/>
            <c:invertIfNegative val="0"/>
            <c:bubble3D val="0"/>
            <c:extLst>
              <c:ext xmlns:c16="http://schemas.microsoft.com/office/drawing/2014/chart" uri="{C3380CC4-5D6E-409C-BE32-E72D297353CC}">
                <c16:uniqueId val="{0000000A-D9E9-48C8-A20B-02312E457D0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I would prefer not to say</c:v>
                </c:pt>
              </c:strCache>
            </c:strRef>
          </c:cat>
          <c:val>
            <c:numRef>
              <c:f>Feuil1!$B$2:$B$10</c:f>
              <c:numCache>
                <c:formatCode>0%</c:formatCode>
                <c:ptCount val="9"/>
                <c:pt idx="0">
                  <c:v>0.44927536231884052</c:v>
                </c:pt>
                <c:pt idx="1">
                  <c:v>1.0869565217391301E-2</c:v>
                </c:pt>
                <c:pt idx="2">
                  <c:v>0.41908212560386471</c:v>
                </c:pt>
                <c:pt idx="3">
                  <c:v>3.6231884057971011E-3</c:v>
                </c:pt>
                <c:pt idx="4">
                  <c:v>3.6231884057971011E-3</c:v>
                </c:pt>
                <c:pt idx="5">
                  <c:v>1.570048309178744E-2</c:v>
                </c:pt>
                <c:pt idx="6">
                  <c:v>0</c:v>
                </c:pt>
                <c:pt idx="7">
                  <c:v>4.1062801932367138E-2</c:v>
                </c:pt>
                <c:pt idx="8">
                  <c:v>5.6763285024154592E-2</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8772078190034184"/>
          <c:w val="0.74050409342017565"/>
          <c:h val="0.6339577464071199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7.2982020732820754</c:v>
                </c:pt>
              </c:numCache>
            </c:numRef>
          </c:val>
          <c:extLst>
            <c:ext xmlns:c16="http://schemas.microsoft.com/office/drawing/2014/chart" uri="{C3380CC4-5D6E-409C-BE32-E72D297353CC}">
              <c16:uniqueId val="{00000000-7655-4CC5-9AFB-731CB2EE4A3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2.3101119603883724E-2</c:v>
                </c:pt>
              </c:numCache>
            </c:numRef>
          </c:val>
          <c:extLst>
            <c:ext xmlns:c16="http://schemas.microsoft.com/office/drawing/2014/chart" uri="{C3380CC4-5D6E-409C-BE32-E72D297353CC}">
              <c16:uniqueId val="{00000001-7655-4CC5-9AFB-731CB2EE4A3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0.23395281177491167</c:v>
                </c:pt>
              </c:numCache>
            </c:numRef>
          </c:val>
          <c:extLst>
            <c:ext xmlns:c16="http://schemas.microsoft.com/office/drawing/2014/chart" uri="{C3380CC4-5D6E-409C-BE32-E72D297353CC}">
              <c16:uniqueId val="{00000002-7655-4CC5-9AFB-731CB2EE4A3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6.5224294768576385E-2</c:v>
                </c:pt>
              </c:numCache>
            </c:numRef>
          </c:val>
          <c:extLst>
            <c:ext xmlns:c16="http://schemas.microsoft.com/office/drawing/2014/chart" uri="{C3380CC4-5D6E-409C-BE32-E72D297353CC}">
              <c16:uniqueId val="{00000003-7655-4CC5-9AFB-731CB2EE4A3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0.68093234786613266</c:v>
                </c:pt>
              </c:numCache>
            </c:numRef>
          </c:val>
          <c:extLst>
            <c:ext xmlns:c16="http://schemas.microsoft.com/office/drawing/2014/chart" uri="{C3380CC4-5D6E-409C-BE32-E72D297353CC}">
              <c16:uniqueId val="{00000004-7655-4CC5-9AFB-731CB2EE4A3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6.5224294768576385E-2</c:v>
                </c:pt>
              </c:numCache>
            </c:numRef>
          </c:val>
          <c:extLst>
            <c:ext xmlns:c16="http://schemas.microsoft.com/office/drawing/2014/chart" uri="{C3380CC4-5D6E-409C-BE32-E72D297353CC}">
              <c16:uniqueId val="{00000005-7655-4CC5-9AFB-731CB2EE4A3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0.23395281177491256</c:v>
                </c:pt>
              </c:numCache>
            </c:numRef>
          </c:val>
          <c:extLst>
            <c:ext xmlns:c16="http://schemas.microsoft.com/office/drawing/2014/chart" uri="{C3380CC4-5D6E-409C-BE32-E72D297353CC}">
              <c16:uniqueId val="{00000006-7655-4CC5-9AFB-731CB2EE4A3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0.17308680376473262</c:v>
                </c:pt>
              </c:numCache>
            </c:numRef>
          </c:val>
          <c:extLst>
            <c:ext xmlns:c16="http://schemas.microsoft.com/office/drawing/2014/chart" uri="{C3380CC4-5D6E-409C-BE32-E72D297353CC}">
              <c16:uniqueId val="{00000007-7655-4CC5-9AFB-731CB2EE4A35}"/>
            </c:ext>
          </c:extLst>
        </c:ser>
        <c:dLbls>
          <c:showLegendKey val="0"/>
          <c:showVal val="0"/>
          <c:showCatName val="0"/>
          <c:showSerName val="0"/>
          <c:showPercent val="0"/>
          <c:showBubbleSize val="0"/>
        </c:dLbls>
        <c:gapWidth val="0"/>
        <c:overlap val="100"/>
        <c:axId val="904164960"/>
        <c:axId val="90416659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7.8973124012111784</c:v>
                </c:pt>
              </c:numCache>
            </c:numRef>
          </c:xVal>
          <c:yVal>
            <c:numLit>
              <c:formatCode>General</c:formatCode>
              <c:ptCount val="1"/>
              <c:pt idx="0">
                <c:v>1</c:v>
              </c:pt>
            </c:numLit>
          </c:yVal>
          <c:smooth val="0"/>
          <c:extLst>
            <c:ext xmlns:c16="http://schemas.microsoft.com/office/drawing/2014/chart" uri="{C3380CC4-5D6E-409C-BE32-E72D297353CC}">
              <c16:uniqueId val="{00000008-7655-4CC5-9AFB-731CB2EE4A3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655-4CC5-9AFB-731CB2EE4A35}"/>
              </c:ext>
            </c:extLst>
          </c:dPt>
          <c:xVal>
            <c:numRef>
              <c:f>Sheet1!$B$12</c:f>
              <c:numCache>
                <c:formatCode>General</c:formatCode>
                <c:ptCount val="1"/>
                <c:pt idx="0">
                  <c:v>7.9609464733625126</c:v>
                </c:pt>
              </c:numCache>
            </c:numRef>
          </c:xVal>
          <c:yVal>
            <c:numLit>
              <c:formatCode>General</c:formatCode>
              <c:ptCount val="1"/>
              <c:pt idx="0">
                <c:v>1</c:v>
              </c:pt>
            </c:numLit>
          </c:yVal>
          <c:smooth val="0"/>
          <c:extLst>
            <c:ext xmlns:c16="http://schemas.microsoft.com/office/drawing/2014/chart" uri="{C3380CC4-5D6E-409C-BE32-E72D297353CC}">
              <c16:uniqueId val="{0000000A-7655-4CC5-9AFB-731CB2EE4A35}"/>
            </c:ext>
          </c:extLst>
        </c:ser>
        <c:ser>
          <c:idx val="9"/>
          <c:order val="10"/>
          <c:tx>
            <c:v>label</c:v>
          </c:tx>
          <c:spPr>
            <a:ln w="25400" cap="rnd">
              <a:noFill/>
              <a:round/>
            </a:ln>
            <a:effectLst/>
          </c:spPr>
          <c:marker>
            <c:symbol val="none"/>
          </c:marker>
          <c:dLbls>
            <c:dLbl>
              <c:idx val="0"/>
              <c:tx>
                <c:rich>
                  <a:bodyPr/>
                  <a:lstStyle/>
                  <a:p>
                    <a:fld id="{26957DEC-AC81-4AEF-9529-8BEA016BA85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655-4CC5-9AFB-731CB2EE4A3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Overall, in the last 12 months, did you feel that you were treated with respect and dignity by NHS mental health services?</c:v>
                  </c:pt>
                </c15:dlblRangeCache>
              </c15:datalabelsRange>
            </c:ext>
            <c:ext xmlns:c16="http://schemas.microsoft.com/office/drawing/2014/chart" uri="{C3380CC4-5D6E-409C-BE32-E72D297353CC}">
              <c16:uniqueId val="{0000000C-7655-4CC5-9AFB-731CB2EE4A35}"/>
            </c:ext>
          </c:extLst>
        </c:ser>
        <c:dLbls>
          <c:showLegendKey val="0"/>
          <c:showVal val="0"/>
          <c:showCatName val="0"/>
          <c:showSerName val="0"/>
          <c:showPercent val="0"/>
          <c:showBubbleSize val="0"/>
        </c:dLbls>
        <c:axId val="904168224"/>
        <c:axId val="904163328"/>
      </c:scatterChart>
      <c:catAx>
        <c:axId val="904164960"/>
        <c:scaling>
          <c:orientation val="minMax"/>
        </c:scaling>
        <c:delete val="1"/>
        <c:axPos val="l"/>
        <c:numFmt formatCode="General" sourceLinked="1"/>
        <c:majorTickMark val="out"/>
        <c:minorTickMark val="none"/>
        <c:tickLblPos val="nextTo"/>
        <c:crossAx val="904166592"/>
        <c:crosses val="autoZero"/>
        <c:auto val="1"/>
        <c:lblAlgn val="ctr"/>
        <c:lblOffset val="100"/>
        <c:noMultiLvlLbl val="0"/>
      </c:catAx>
      <c:valAx>
        <c:axId val="904166592"/>
        <c:scaling>
          <c:orientation val="minMax"/>
          <c:min val="1"/>
        </c:scaling>
        <c:delete val="1"/>
        <c:axPos val="b"/>
        <c:numFmt formatCode="General" sourceLinked="1"/>
        <c:majorTickMark val="none"/>
        <c:minorTickMark val="none"/>
        <c:tickLblPos val="nextTo"/>
        <c:crossAx val="904164960"/>
        <c:crosses val="autoZero"/>
        <c:crossBetween val="between"/>
      </c:valAx>
      <c:valAx>
        <c:axId val="904163328"/>
        <c:scaling>
          <c:orientation val="minMax"/>
          <c:min val="0"/>
        </c:scaling>
        <c:delete val="1"/>
        <c:axPos val="r"/>
        <c:numFmt formatCode="#;;0" sourceLinked="0"/>
        <c:majorTickMark val="out"/>
        <c:minorTickMark val="none"/>
        <c:tickLblPos val="nextTo"/>
        <c:crossAx val="904168224"/>
        <c:crosses val="max"/>
        <c:crossBetween val="midCat"/>
        <c:majorUnit val="1"/>
      </c:valAx>
      <c:valAx>
        <c:axId val="90416822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416332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468798708528167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7.2903976910054391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8.791065078073057E-2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0.24029646342427391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6.699285741994121E-2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0.69939589006027614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6.6992857419940322E-2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0.19433992475740425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1488"/>
        <c:axId val="9041742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7.979937341138073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8.0352956076605224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24FA403A-59F2-4F63-9518-47F5285810C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your NHS mental health team treat you with care and compassion?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6384"/>
        <c:axId val="904170944"/>
      </c:scatterChart>
      <c:catAx>
        <c:axId val="904171488"/>
        <c:scaling>
          <c:orientation val="minMax"/>
        </c:scaling>
        <c:delete val="1"/>
        <c:axPos val="l"/>
        <c:numFmt formatCode="General" sourceLinked="1"/>
        <c:majorTickMark val="out"/>
        <c:minorTickMark val="none"/>
        <c:tickLblPos val="nextTo"/>
        <c:crossAx val="904174208"/>
        <c:crosses val="autoZero"/>
        <c:auto val="1"/>
        <c:lblAlgn val="ctr"/>
        <c:lblOffset val="100"/>
        <c:noMultiLvlLbl val="0"/>
      </c:catAx>
      <c:valAx>
        <c:axId val="904174208"/>
        <c:scaling>
          <c:orientation val="minMax"/>
          <c:min val="1"/>
        </c:scaling>
        <c:delete val="1"/>
        <c:axPos val="b"/>
        <c:numFmt formatCode="General" sourceLinked="1"/>
        <c:majorTickMark val="none"/>
        <c:minorTickMark val="none"/>
        <c:tickLblPos val="nextTo"/>
        <c:crossAx val="904171488"/>
        <c:crosses val="autoZero"/>
        <c:crossBetween val="between"/>
      </c:valAx>
      <c:valAx>
        <c:axId val="904170944"/>
        <c:scaling>
          <c:orientation val="minMax"/>
          <c:min val="0"/>
        </c:scaling>
        <c:delete val="1"/>
        <c:axPos val="r"/>
        <c:numFmt formatCode="#;;0" sourceLinked="0"/>
        <c:majorTickMark val="out"/>
        <c:minorTickMark val="none"/>
        <c:tickLblPos val="nextTo"/>
        <c:crossAx val="904176384"/>
        <c:crosses val="max"/>
        <c:crossBetween val="midCat"/>
        <c:majorUnit val="1"/>
      </c:valAx>
      <c:valAx>
        <c:axId val="90417638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094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6.0970199914819032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6.2412350374346861</c:v>
                </c:pt>
                <c:pt idx="2">
                  <c:v>6.3010356877624059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6.3246504216114143</c:v>
                </c:pt>
                <c:pt idx="4">
                  <c:v>6.4135027542013354</c:v>
                </c:pt>
                <c:pt idx="5">
                  <c:v>6.4153248211524261</c:v>
                </c:pt>
                <c:pt idx="6">
                  <c:v>6.4287932664232201</c:v>
                </c:pt>
                <c:pt idx="7">
                  <c:v>6.4418247611963908</c:v>
                </c:pt>
                <c:pt idx="8">
                  <c:v>6.4732849064664899</c:v>
                </c:pt>
                <c:pt idx="9">
                  <c:v>6.5174905021296956</c:v>
                </c:pt>
                <c:pt idx="10">
                  <c:v>6.5336616169579056</c:v>
                </c:pt>
                <c:pt idx="11">
                  <c:v>6.5910177035510964</c:v>
                </c:pt>
                <c:pt idx="12">
                  <c:v>6.6178777525633086</c:v>
                </c:pt>
                <c:pt idx="13">
                  <c:v>6.6927678919028439</c:v>
                </c:pt>
                <c:pt idx="14">
                  <c:v>6.6965892371643134</c:v>
                </c:pt>
                <c:pt idx="15">
                  <c:v>6.6987232286186122</c:v>
                </c:pt>
                <c:pt idx="16">
                  <c:v>6.7245934189083254</c:v>
                </c:pt>
                <c:pt idx="17">
                  <c:v>6.749832663589431</c:v>
                </c:pt>
                <c:pt idx="18">
                  <c:v>6.7656200737290169</c:v>
                </c:pt>
                <c:pt idx="19">
                  <c:v>6.767178830327464</c:v>
                </c:pt>
                <c:pt idx="20">
                  <c:v>6.775045271130093</c:v>
                </c:pt>
                <c:pt idx="21">
                  <c:v>6.7816490612091282</c:v>
                </c:pt>
                <c:pt idx="22">
                  <c:v>6.7942303372026407</c:v>
                </c:pt>
                <c:pt idx="23">
                  <c:v>6.8032474764447866</c:v>
                </c:pt>
                <c:pt idx="24">
                  <c:v>6.8140831582415213</c:v>
                </c:pt>
                <c:pt idx="25">
                  <c:v>6.8225403499126136</c:v>
                </c:pt>
                <c:pt idx="26">
                  <c:v>6.8356798343296878</c:v>
                </c:pt>
                <c:pt idx="27">
                  <c:v>6.8390790305488096</c:v>
                </c:pt>
                <c:pt idx="28">
                  <c:v>6.846998806471972</c:v>
                </c:pt>
                <c:pt idx="29">
                  <c:v>6.8758332659067092</c:v>
                </c:pt>
                <c:pt idx="30">
                  <c:v>6.8979258562708878</c:v>
                </c:pt>
                <c:pt idx="31">
                  <c:v>6.9417452488588243</c:v>
                </c:pt>
                <c:pt idx="32">
                  <c:v>6.9491194562418714</c:v>
                </c:pt>
                <c:pt idx="33">
                  <c:v>6.9521494133231219</c:v>
                </c:pt>
                <c:pt idx="34">
                  <c:v>6.9556763873520531</c:v>
                </c:pt>
                <c:pt idx="35">
                  <c:v>6.9841734192446641</c:v>
                </c:pt>
                <c:pt idx="36">
                  <c:v>6.9854839860031381</c:v>
                </c:pt>
                <c:pt idx="37">
                  <c:v>7.0185828901731009</c:v>
                </c:pt>
                <c:pt idx="38">
                  <c:v>7.0551790227219628</c:v>
                </c:pt>
                <c:pt idx="39">
                  <c:v>7.0797589192997403</c:v>
                </c:pt>
                <c:pt idx="40">
                  <c:v>7.169656197370772</c:v>
                </c:pt>
                <c:pt idx="41">
                  <c:v>7.2178979180186946</c:v>
                </c:pt>
                <c:pt idx="42">
                  <c:v>7.2498762107902843</c:v>
                </c:pt>
                <c:pt idx="43">
                  <c:v>7.280538414544349</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7.334553159238868</c:v>
                </c:pt>
                <c:pt idx="45">
                  <c:v>7.3455504192765249</c:v>
                </c:pt>
                <c:pt idx="46">
                  <c:v>7.3688862650905786</c:v>
                </c:pt>
                <c:pt idx="47">
                  <c:v>#N/A</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7.404534113825469</c:v>
                </c:pt>
                <c:pt idx="48">
                  <c:v>7.4990724354170206</c:v>
                </c:pt>
                <c:pt idx="49">
                  <c:v>7.6770189911517539</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6.7245934189083254</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6.0970199914819032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2.7657918480466392E-2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0.26198231256833626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7.3038710026492204E-2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0.76251373019696089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7.3038710026492204E-2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0.26198231256833626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0.11978530580276647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6.7245934189083254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6.8409557976556794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4549945295014747"/>
                  <c:y val="-4.1976036544698978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319F11F8-E48E-4D84-96EC-0480863F4BFF}"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2303282311200723"/>
                      <c:h val="0.50403830557073981"/>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Overall, in the last 12 months, how was your experience of using NHS mental health services?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Sheet1!$D$2:$D$51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Sheet1!$E$2:$E$51</c:f>
              <c:numCache>
                <c:formatCode>General</c:formatCode>
                <c:ptCount val="50"/>
                <c:pt idx="0">
                  <c:v>1.788954181845825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Sheet1!$F$2:$F$51</c:f>
              <c:numCache>
                <c:formatCode>General</c:formatCode>
                <c:ptCount val="50"/>
                <c:pt idx="0">
                  <c:v>#N/A</c:v>
                </c:pt>
                <c:pt idx="1">
                  <c:v>2.060430294008464</c:v>
                </c:pt>
                <c:pt idx="2">
                  <c:v>2.1578003631190619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Sheet1!$G$2:$G$51</c:f>
              <c:numCache>
                <c:formatCode>General</c:formatCode>
                <c:ptCount val="50"/>
                <c:pt idx="0">
                  <c:v>#N/A</c:v>
                </c:pt>
                <c:pt idx="1">
                  <c:v>#N/A</c:v>
                </c:pt>
                <c:pt idx="2">
                  <c:v>#N/A</c:v>
                </c:pt>
                <c:pt idx="3">
                  <c:v>2.1884861773038571</c:v>
                </c:pt>
                <c:pt idx="4">
                  <c:v>2.1922489586564389</c:v>
                </c:pt>
                <c:pt idx="5">
                  <c:v>2.2465389101183368</c:v>
                </c:pt>
                <c:pt idx="6">
                  <c:v>2.2612803287887768</c:v>
                </c:pt>
                <c:pt idx="7">
                  <c:v>2.290417103660241</c:v>
                </c:pt>
                <c:pt idx="8">
                  <c:v>2.3402660193548979</c:v>
                </c:pt>
                <c:pt idx="9">
                  <c:v>2.4214505735431899</c:v>
                </c:pt>
                <c:pt idx="10">
                  <c:v>2.4246327742302309</c:v>
                </c:pt>
                <c:pt idx="11">
                  <c:v>2.4273416691989982</c:v>
                </c:pt>
                <c:pt idx="12">
                  <c:v>2.4323171201644209</c:v>
                </c:pt>
                <c:pt idx="13">
                  <c:v>2.450762657374181</c:v>
                </c:pt>
                <c:pt idx="14">
                  <c:v>2.4749952634871342</c:v>
                </c:pt>
                <c:pt idx="15">
                  <c:v>2.5074572108315252</c:v>
                </c:pt>
                <c:pt idx="16">
                  <c:v>2.6182187904520902</c:v>
                </c:pt>
                <c:pt idx="17">
                  <c:v>2.67544047138967</c:v>
                </c:pt>
                <c:pt idx="18">
                  <c:v>2.6864121061334139</c:v>
                </c:pt>
                <c:pt idx="19">
                  <c:v>2.723788237333399</c:v>
                </c:pt>
                <c:pt idx="20">
                  <c:v>2.7704369978160801</c:v>
                </c:pt>
                <c:pt idx="21">
                  <c:v>2.788831305972352</c:v>
                </c:pt>
                <c:pt idx="22">
                  <c:v>2.803626642952004</c:v>
                </c:pt>
                <c:pt idx="23">
                  <c:v>2.8351861908586282</c:v>
                </c:pt>
                <c:pt idx="24">
                  <c:v>2.8932005727688979</c:v>
                </c:pt>
                <c:pt idx="25">
                  <c:v>2.902400568643098</c:v>
                </c:pt>
                <c:pt idx="26">
                  <c:v>3.0753764024459471</c:v>
                </c:pt>
                <c:pt idx="27">
                  <c:v>3.137580284794538</c:v>
                </c:pt>
                <c:pt idx="28">
                  <c:v>3.174838136712383</c:v>
                </c:pt>
                <c:pt idx="29">
                  <c:v>3.187862238953227</c:v>
                </c:pt>
                <c:pt idx="30">
                  <c:v>3.204099428297559</c:v>
                </c:pt>
                <c:pt idx="31">
                  <c:v>3.2791208813220858</c:v>
                </c:pt>
                <c:pt idx="32">
                  <c:v>3.2922027093346049</c:v>
                </c:pt>
                <c:pt idx="33">
                  <c:v>3.3035115898855412</c:v>
                </c:pt>
                <c:pt idx="34">
                  <c:v>3.3036737652219532</c:v>
                </c:pt>
                <c:pt idx="35">
                  <c:v>3.3108597623021598</c:v>
                </c:pt>
                <c:pt idx="36">
                  <c:v>3.3235440831533709</c:v>
                </c:pt>
                <c:pt idx="37">
                  <c:v>3.36181924031257</c:v>
                </c:pt>
                <c:pt idx="38">
                  <c:v>3.4047661752266838</c:v>
                </c:pt>
                <c:pt idx="39">
                  <c:v>3.4920148056731901</c:v>
                </c:pt>
                <c:pt idx="40">
                  <c:v>3.5064968108767478</c:v>
                </c:pt>
                <c:pt idx="41">
                  <c:v>3.5554256972160889</c:v>
                </c:pt>
                <c:pt idx="42">
                  <c:v>3.6098687452914828</c:v>
                </c:pt>
                <c:pt idx="43">
                  <c:v>3.7127888864167482</c:v>
                </c:pt>
                <c:pt idx="44">
                  <c:v>3.715697787389566</c:v>
                </c:pt>
                <c:pt idx="45">
                  <c:v>3.732386714184261</c:v>
                </c:pt>
                <c:pt idx="46">
                  <c:v>3.8535569118137971</c:v>
                </c:pt>
                <c:pt idx="47">
                  <c:v>#N/A</c:v>
                </c:pt>
                <c:pt idx="48">
                  <c:v>#N/A</c:v>
                </c:pt>
                <c:pt idx="49">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Sheet1!$H$2:$H$51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3.880862077703938</c:v>
                </c:pt>
                <c:pt idx="48">
                  <c:v>#N/A</c:v>
                </c:pt>
                <c:pt idx="49">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Sheet1!$I$2:$I$51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4.0298146898275151</c:v>
                </c:pt>
                <c:pt idx="49">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Sheet1!$J$2:$J$51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4.7290071567087262</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Sheet1!$A$2:$A$51</c:f>
              <c:strCache>
                <c:ptCount val="5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strCache>
            </c:strRef>
          </c:cat>
          <c:val>
            <c:numRef>
              <c:f>Sheet1!$K$2:$K$51</c:f>
              <c:numCache>
                <c:formatCode>General</c:formatCode>
                <c:ptCount val="5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3.5064968108767478</c:v>
                </c:pt>
                <c:pt idx="41">
                  <c:v>#N/A</c:v>
                </c:pt>
                <c:pt idx="42">
                  <c:v>#N/A</c:v>
                </c:pt>
                <c:pt idx="43">
                  <c:v>#N/A</c:v>
                </c:pt>
                <c:pt idx="44">
                  <c:v>#N/A</c:v>
                </c:pt>
                <c:pt idx="45">
                  <c:v>#N/A</c:v>
                </c:pt>
                <c:pt idx="46">
                  <c:v>#N/A</c:v>
                </c:pt>
                <c:pt idx="47">
                  <c:v>#N/A</c:v>
                </c:pt>
                <c:pt idx="48">
                  <c:v>#N/A</c:v>
                </c:pt>
                <c:pt idx="49">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98101759073702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1.788954181845825</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0.30129223907654978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0.14157003054629813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1.4779709559054499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0.14157003054629813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0.50779708430551995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0.36985263448278527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3.5064968108767478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2.9708019294213979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8040AA44-45F6-4E06-8B52-12C77082B1C0}"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Aside from this questionnaire, in the last 12 months, have you been asked by NHS mental health services to give your views on the quality of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Q6: While waiting, between your first assessment with the NHS mental health team and your first appointment for treatment, were you offered support with your mental health?</c:v>
                  </c:pt>
                </c:lvl>
              </c:multiLvlStrCache>
            </c:multiLvlStrRef>
          </c:cat>
          <c:val>
            <c:numRef>
              <c:f>Sheet1!$C$2:$C$4</c:f>
              <c:numCache>
                <c:formatCode>General</c:formatCode>
                <c:ptCount val="3"/>
                <c:pt idx="0">
                  <c:v>5.5359501044479629</c:v>
                </c:pt>
                <c:pt idx="1">
                  <c:v>5.672404277918103</c:v>
                </c:pt>
                <c:pt idx="2">
                  <c:v>6.2969059405995997</c:v>
                </c:pt>
              </c:numCache>
            </c:numRef>
          </c:val>
          <c:smooth val="0"/>
          <c:extLst>
            <c:ext xmlns:c16="http://schemas.microsoft.com/office/drawing/2014/chart" uri="{C3380CC4-5D6E-409C-BE32-E72D297353CC}">
              <c16:uniqueId val="{00000000-C553-4A3D-95F3-76CAA9717C4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Q6: While waiting, between your first assessment with the NHS mental health team and your first appointment for treatment, were you offered support with your mental health?</c:v>
                  </c:pt>
                </c:lvl>
              </c:multiLvlStrCache>
            </c:multiLvlStrRef>
          </c:cat>
          <c:val>
            <c:numRef>
              <c:f>Sheet1!$D$2:$D$4</c:f>
              <c:numCache>
                <c:formatCode>General</c:formatCode>
                <c:ptCount val="3"/>
                <c:pt idx="0">
                  <c:v>5.9119804760216974</c:v>
                </c:pt>
                <c:pt idx="1">
                  <c:v>6.1382278754366961</c:v>
                </c:pt>
                <c:pt idx="2">
                  <c:v>6.3369644484468708</c:v>
                </c:pt>
              </c:numCache>
            </c:numRef>
          </c:val>
          <c:smooth val="0"/>
          <c:extLst>
            <c:ext xmlns:c16="http://schemas.microsoft.com/office/drawing/2014/chart" uri="{C3380CC4-5D6E-409C-BE32-E72D297353CC}">
              <c16:uniqueId val="{00000001-C553-4A3D-95F3-76CAA9717C4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Q7. Was the support offered appropriate for your mental health needs?</c:v>
                  </c:pt>
                </c:lvl>
              </c:multiLvlStrCache>
            </c:multiLvlStrRef>
          </c:cat>
          <c:val>
            <c:numRef>
              <c:f>Sheet1!$C$2:$C$4</c:f>
              <c:numCache>
                <c:formatCode>General</c:formatCode>
                <c:ptCount val="3"/>
                <c:pt idx="0">
                  <c:v>7.1050726779347597</c:v>
                </c:pt>
                <c:pt idx="1">
                  <c:v>6.7318253722542662</c:v>
                </c:pt>
                <c:pt idx="2">
                  <c:v>7.3003738980959563</c:v>
                </c:pt>
              </c:numCache>
            </c:numRef>
          </c:val>
          <c:smooth val="0"/>
          <c:extLst>
            <c:ext xmlns:c16="http://schemas.microsoft.com/office/drawing/2014/chart" uri="{C3380CC4-5D6E-409C-BE32-E72D297353CC}">
              <c16:uniqueId val="{00000000-E0E6-4C31-9DD2-4C0B27B28E2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Q7. Was the support offered appropriate for your mental health needs?</c:v>
                  </c:pt>
                </c:lvl>
              </c:multiLvlStrCache>
            </c:multiLvlStrRef>
          </c:cat>
          <c:val>
            <c:numRef>
              <c:f>Sheet1!$D$2:$D$4</c:f>
              <c:numCache>
                <c:formatCode>General</c:formatCode>
                <c:ptCount val="3"/>
                <c:pt idx="0">
                  <c:v>7.0176329378361144</c:v>
                </c:pt>
                <c:pt idx="1">
                  <c:v>7.0839385332613958</c:v>
                </c:pt>
                <c:pt idx="2">
                  <c:v>7.1152649940092072</c:v>
                </c:pt>
              </c:numCache>
            </c:numRef>
          </c:val>
          <c:smooth val="0"/>
          <c:extLst>
            <c:ext xmlns:c16="http://schemas.microsoft.com/office/drawing/2014/chart" uri="{C3380CC4-5D6E-409C-BE32-E72D297353CC}">
              <c16:uniqueId val="{00000001-E0E6-4C31-9DD2-4C0B27B28E2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Q8: Were you given enough time to discuss your needs and treatment?</c:v>
                  </c:pt>
                </c:lvl>
              </c:multiLvlStrCache>
            </c:multiLvlStrRef>
          </c:cat>
          <c:val>
            <c:numRef>
              <c:f>Sheet1!$C$2:$C$4</c:f>
              <c:numCache>
                <c:formatCode>General</c:formatCode>
                <c:ptCount val="3"/>
                <c:pt idx="0">
                  <c:v>6.6475621124704194</c:v>
                </c:pt>
                <c:pt idx="1">
                  <c:v>6.9010912236851354</c:v>
                </c:pt>
                <c:pt idx="2">
                  <c:v>6.966105709208561</c:v>
                </c:pt>
              </c:numCache>
            </c:numRef>
          </c:val>
          <c:smooth val="0"/>
          <c:extLst>
            <c:ext xmlns:c16="http://schemas.microsoft.com/office/drawing/2014/chart" uri="{C3380CC4-5D6E-409C-BE32-E72D297353CC}">
              <c16:uniqueId val="{00000000-C5EE-4D0F-8DD6-771EA61DA298}"/>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Q8: Were you given enough time to discuss your needs and treatment?</c:v>
                  </c:pt>
                </c:lvl>
              </c:multiLvlStrCache>
            </c:multiLvlStrRef>
          </c:cat>
          <c:val>
            <c:numRef>
              <c:f>Sheet1!$D$2:$D$4</c:f>
              <c:numCache>
                <c:formatCode>General</c:formatCode>
                <c:ptCount val="3"/>
                <c:pt idx="0">
                  <c:v>6.8439355385488154</c:v>
                </c:pt>
                <c:pt idx="1">
                  <c:v>6.8843600420876099</c:v>
                </c:pt>
                <c:pt idx="2">
                  <c:v>7.0232901714439127</c:v>
                </c:pt>
              </c:numCache>
            </c:numRef>
          </c:val>
          <c:smooth val="0"/>
          <c:extLst>
            <c:ext xmlns:c16="http://schemas.microsoft.com/office/drawing/2014/chart" uri="{C3380CC4-5D6E-409C-BE32-E72D297353CC}">
              <c16:uniqueId val="{00000001-C5EE-4D0F-8DD6-771EA61DA298}"/>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Q9. Did you feel your NHS mental health team listened to what you had to say?</c:v>
                  </c:pt>
                </c:lvl>
              </c:multiLvlStrCache>
            </c:multiLvlStrRef>
          </c:cat>
          <c:val>
            <c:numRef>
              <c:f>Sheet1!$C$2:$C$3</c:f>
              <c:numCache>
                <c:formatCode>General</c:formatCode>
                <c:ptCount val="2"/>
                <c:pt idx="0">
                  <c:v>7.0302809286890584</c:v>
                </c:pt>
                <c:pt idx="1">
                  <c:v>7.1218281602389562</c:v>
                </c:pt>
              </c:numCache>
            </c:numRef>
          </c:val>
          <c:smooth val="0"/>
          <c:extLst>
            <c:ext xmlns:c16="http://schemas.microsoft.com/office/drawing/2014/chart" uri="{C3380CC4-5D6E-409C-BE32-E72D297353CC}">
              <c16:uniqueId val="{00000000-42C5-4352-B3E4-7A971C1D250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Q9. Did you feel your NHS mental health team listened to what you had to say?</c:v>
                  </c:pt>
                </c:lvl>
              </c:multiLvlStrCache>
            </c:multiLvlStrRef>
          </c:cat>
          <c:val>
            <c:numRef>
              <c:f>Sheet1!$D$2:$D$3</c:f>
              <c:numCache>
                <c:formatCode>General</c:formatCode>
                <c:ptCount val="2"/>
                <c:pt idx="0">
                  <c:v>7.0382197810516942</c:v>
                </c:pt>
                <c:pt idx="1">
                  <c:v>7.1469453696862377</c:v>
                </c:pt>
              </c:numCache>
            </c:numRef>
          </c:val>
          <c:smooth val="0"/>
          <c:extLst>
            <c:ext xmlns:c16="http://schemas.microsoft.com/office/drawing/2014/chart" uri="{C3380CC4-5D6E-409C-BE32-E72D297353CC}">
              <c16:uniqueId val="{00000001-42C5-4352-B3E4-7A971C1D250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081067580104189"/>
          <c:y val="7.1619806564375429E-2"/>
          <c:w val="0.52632198672661101"/>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E55A-4E8D-B64A-E56FA7B919F5}"/>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E55A-4E8D-B64A-E56FA7B919F5}"/>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E55A-4E8D-B64A-E56FA7B919F5}"/>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E55A-4E8D-B64A-E56FA7B919F5}"/>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A-E55A-4E8D-B64A-E56FA7B919F5}"/>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E55A-4E8D-B64A-E56FA7B919F5}"/>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C-E55A-4E8D-B64A-E56FA7B919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2" formatCode="0">
                  <c:v>1</c:v>
                </c:pt>
                <c:pt idx="3" formatCode="0">
                  <c:v>32</c:v>
                </c:pt>
                <c:pt idx="5" formatCode="0">
                  <c:v>1</c:v>
                </c:pt>
              </c:numCache>
            </c:numRef>
          </c:val>
          <c:extLst>
            <c:ext xmlns:c16="http://schemas.microsoft.com/office/drawing/2014/chart" uri="{C3380CC4-5D6E-409C-BE32-E72D297353CC}">
              <c16:uniqueId val="{00000008-E55A-4E8D-B64A-E56FA7B919F5}"/>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General"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Q10: Did you get the help you needed?</c:v>
                  </c:pt>
                </c:lvl>
              </c:multiLvlStrCache>
            </c:multiLvlStrRef>
          </c:cat>
          <c:val>
            <c:numRef>
              <c:f>Sheet1!$C$2:$C$4</c:f>
              <c:numCache>
                <c:formatCode>General</c:formatCode>
                <c:ptCount val="3"/>
                <c:pt idx="0">
                  <c:v>5.8806584897600063</c:v>
                </c:pt>
                <c:pt idx="1">
                  <c:v>5.8456112146545056</c:v>
                </c:pt>
                <c:pt idx="2">
                  <c:v>5.8623991443390722</c:v>
                </c:pt>
              </c:numCache>
            </c:numRef>
          </c:val>
          <c:smooth val="0"/>
          <c:extLst>
            <c:ext xmlns:c16="http://schemas.microsoft.com/office/drawing/2014/chart" uri="{C3380CC4-5D6E-409C-BE32-E72D297353CC}">
              <c16:uniqueId val="{00000000-3E37-4307-9E76-136D3DF720A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Q10: Did you get the help you needed?</c:v>
                  </c:pt>
                </c:lvl>
              </c:multiLvlStrCache>
            </c:multiLvlStrRef>
          </c:cat>
          <c:val>
            <c:numRef>
              <c:f>Sheet1!$D$2:$D$4</c:f>
              <c:numCache>
                <c:formatCode>General</c:formatCode>
                <c:ptCount val="3"/>
                <c:pt idx="0">
                  <c:v>5.9962718903991261</c:v>
                </c:pt>
                <c:pt idx="1">
                  <c:v>5.9425341155467573</c:v>
                </c:pt>
                <c:pt idx="2">
                  <c:v>6.1212349013148248</c:v>
                </c:pt>
              </c:numCache>
            </c:numRef>
          </c:val>
          <c:smooth val="0"/>
          <c:extLst>
            <c:ext xmlns:c16="http://schemas.microsoft.com/office/drawing/2014/chart" uri="{C3380CC4-5D6E-409C-BE32-E72D297353CC}">
              <c16:uniqueId val="{00000001-3E37-4307-9E76-136D3DF720A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Q11: Did your NHS mental health team consider how areas of your life impact your mental health?</c:v>
                  </c:pt>
                </c:lvl>
              </c:multiLvlStrCache>
            </c:multiLvlStrRef>
          </c:cat>
          <c:val>
            <c:numRef>
              <c:f>Sheet1!$C$2:$C$4</c:f>
              <c:numCache>
                <c:formatCode>General</c:formatCode>
                <c:ptCount val="3"/>
                <c:pt idx="0">
                  <c:v>6.0610981546332097</c:v>
                </c:pt>
                <c:pt idx="1">
                  <c:v>6.4646294301320442</c:v>
                </c:pt>
                <c:pt idx="2">
                  <c:v>6.5346295673135524</c:v>
                </c:pt>
              </c:numCache>
            </c:numRef>
          </c:val>
          <c:smooth val="0"/>
          <c:extLst>
            <c:ext xmlns:c16="http://schemas.microsoft.com/office/drawing/2014/chart" uri="{C3380CC4-5D6E-409C-BE32-E72D297353CC}">
              <c16:uniqueId val="{00000000-6D05-45DC-B4C1-76A9B36D8F07}"/>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Q11: Did your NHS mental health team consider how areas of your life impact your mental health?</c:v>
                  </c:pt>
                </c:lvl>
              </c:multiLvlStrCache>
            </c:multiLvlStrRef>
          </c:cat>
          <c:val>
            <c:numRef>
              <c:f>Sheet1!$D$2:$D$4</c:f>
              <c:numCache>
                <c:formatCode>General</c:formatCode>
                <c:ptCount val="3"/>
                <c:pt idx="0">
                  <c:v>6.420695448824115</c:v>
                </c:pt>
                <c:pt idx="1">
                  <c:v>6.5334616040411264</c:v>
                </c:pt>
                <c:pt idx="2">
                  <c:v>6.657780540168563</c:v>
                </c:pt>
              </c:numCache>
            </c:numRef>
          </c:val>
          <c:smooth val="0"/>
          <c:extLst>
            <c:ext xmlns:c16="http://schemas.microsoft.com/office/drawing/2014/chart" uri="{C3380CC4-5D6E-409C-BE32-E72D297353CC}">
              <c16:uniqueId val="{00000001-6D05-45DC-B4C1-76A9B36D8F07}"/>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Q12: Did you have to repeat your mental health history to your NHS mental health team?</c:v>
                  </c:pt>
                </c:lvl>
              </c:multiLvlStrCache>
            </c:multiLvlStrRef>
          </c:cat>
          <c:val>
            <c:numRef>
              <c:f>Sheet1!$C$2:$C$4</c:f>
              <c:numCache>
                <c:formatCode>General</c:formatCode>
                <c:ptCount val="3"/>
                <c:pt idx="0">
                  <c:v>4.7225610468057209</c:v>
                </c:pt>
                <c:pt idx="1">
                  <c:v>4.6640628704045106</c:v>
                </c:pt>
                <c:pt idx="2">
                  <c:v>5.0397246553265713</c:v>
                </c:pt>
              </c:numCache>
            </c:numRef>
          </c:val>
          <c:smooth val="0"/>
          <c:extLst>
            <c:ext xmlns:c16="http://schemas.microsoft.com/office/drawing/2014/chart" uri="{C3380CC4-5D6E-409C-BE32-E72D297353CC}">
              <c16:uniqueId val="{00000000-3E37-4307-9E76-136D3DF720A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Q12: Did you have to repeat your mental health history to your NHS mental health team?</c:v>
                  </c:pt>
                </c:lvl>
              </c:multiLvlStrCache>
            </c:multiLvlStrRef>
          </c:cat>
          <c:val>
            <c:numRef>
              <c:f>Sheet1!$D$2:$D$4</c:f>
              <c:numCache>
                <c:formatCode>General</c:formatCode>
                <c:ptCount val="3"/>
                <c:pt idx="0">
                  <c:v>4.5979498938256977</c:v>
                </c:pt>
                <c:pt idx="1">
                  <c:v>4.6103644907806007</c:v>
                </c:pt>
                <c:pt idx="2">
                  <c:v>4.6670524639288784</c:v>
                </c:pt>
              </c:numCache>
            </c:numRef>
          </c:val>
          <c:smooth val="0"/>
          <c:extLst>
            <c:ext xmlns:c16="http://schemas.microsoft.com/office/drawing/2014/chart" uri="{C3380CC4-5D6E-409C-BE32-E72D297353CC}">
              <c16:uniqueId val="{00000001-3E37-4307-9E76-136D3DF720A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Q16: Were you given a choice on how your care and treatment would be delivered?</c:v>
                  </c:pt>
                </c:lvl>
              </c:multiLvlStrCache>
            </c:multiLvlStrRef>
          </c:cat>
          <c:val>
            <c:numRef>
              <c:f>Sheet1!$C$2:$C$3</c:f>
              <c:numCache>
                <c:formatCode>General</c:formatCode>
                <c:ptCount val="2"/>
                <c:pt idx="0">
                  <c:v>6.3402168299021007</c:v>
                </c:pt>
                <c:pt idx="1">
                  <c:v>6.8891949679111786</c:v>
                </c:pt>
              </c:numCache>
            </c:numRef>
          </c:val>
          <c:smooth val="0"/>
          <c:extLst>
            <c:ext xmlns:c16="http://schemas.microsoft.com/office/drawing/2014/chart" uri="{C3380CC4-5D6E-409C-BE32-E72D297353CC}">
              <c16:uniqueId val="{00000000-00B8-4687-861C-50DADCCD1A7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Q16: Were you given a choice on how your care and treatment would be delivered?</c:v>
                  </c:pt>
                </c:lvl>
              </c:multiLvlStrCache>
            </c:multiLvlStrRef>
          </c:cat>
          <c:val>
            <c:numRef>
              <c:f>Sheet1!$D$2:$D$3</c:f>
              <c:numCache>
                <c:formatCode>General</c:formatCode>
                <c:ptCount val="2"/>
                <c:pt idx="0">
                  <c:v>6.5537218457189699</c:v>
                </c:pt>
                <c:pt idx="1">
                  <c:v>6.8817052139948842</c:v>
                </c:pt>
              </c:numCache>
            </c:numRef>
          </c:val>
          <c:smooth val="0"/>
          <c:extLst>
            <c:ext xmlns:c16="http://schemas.microsoft.com/office/drawing/2014/chart" uri="{C3380CC4-5D6E-409C-BE32-E72D297353CC}">
              <c16:uniqueId val="{00000001-00B8-4687-861C-50DADCCD1A7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Q17: In the last 12 months, have you had a care review meeting with your NHS mental health team to discuss how your care is working?</c:v>
                  </c:pt>
                </c:lvl>
              </c:multiLvlStrCache>
            </c:multiLvlStrRef>
          </c:cat>
          <c:val>
            <c:numRef>
              <c:f>Sheet1!$C$2:$C$4</c:f>
              <c:numCache>
                <c:formatCode>General</c:formatCode>
                <c:ptCount val="3"/>
                <c:pt idx="0">
                  <c:v>5.4917487751336367</c:v>
                </c:pt>
                <c:pt idx="1">
                  <c:v>5.6232216437907363</c:v>
                </c:pt>
                <c:pt idx="2">
                  <c:v>5.8990883840982482</c:v>
                </c:pt>
              </c:numCache>
            </c:numRef>
          </c:val>
          <c:smooth val="0"/>
          <c:extLst>
            <c:ext xmlns:c16="http://schemas.microsoft.com/office/drawing/2014/chart" uri="{C3380CC4-5D6E-409C-BE32-E72D297353CC}">
              <c16:uniqueId val="{00000000-3E68-4828-99F6-206E861E3C68}"/>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Q17: In the last 12 months, have you had a care review meeting with your NHS mental health team to discuss how your care is working?</c:v>
                  </c:pt>
                </c:lvl>
              </c:multiLvlStrCache>
            </c:multiLvlStrRef>
          </c:cat>
          <c:val>
            <c:numRef>
              <c:f>Sheet1!$D$2:$D$4</c:f>
              <c:numCache>
                <c:formatCode>General</c:formatCode>
                <c:ptCount val="3"/>
                <c:pt idx="0">
                  <c:v>5.6884524705425052</c:v>
                </c:pt>
                <c:pt idx="1">
                  <c:v>5.8005759513841539</c:v>
                </c:pt>
                <c:pt idx="2">
                  <c:v>5.9629192712743926</c:v>
                </c:pt>
              </c:numCache>
            </c:numRef>
          </c:val>
          <c:smooth val="0"/>
          <c:extLst>
            <c:ext xmlns:c16="http://schemas.microsoft.com/office/drawing/2014/chart" uri="{C3380CC4-5D6E-409C-BE32-E72D297353CC}">
              <c16:uniqueId val="{00000001-3E68-4828-99F6-206E861E3C68}"/>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Q18: Has your NHS mental health team supported you to make decisions about your care and treatment?</c:v>
                  </c:pt>
                </c:lvl>
              </c:multiLvlStrCache>
            </c:multiLvlStrRef>
          </c:cat>
          <c:val>
            <c:numRef>
              <c:f>Sheet1!$C$2:$C$4</c:f>
              <c:numCache>
                <c:formatCode>General</c:formatCode>
                <c:ptCount val="3"/>
                <c:pt idx="0">
                  <c:v>5.7124508534662084</c:v>
                </c:pt>
                <c:pt idx="1">
                  <c:v>5.8475389519213152</c:v>
                </c:pt>
                <c:pt idx="2">
                  <c:v>6.2945697517801218</c:v>
                </c:pt>
              </c:numCache>
            </c:numRef>
          </c:val>
          <c:smooth val="0"/>
          <c:extLst>
            <c:ext xmlns:c16="http://schemas.microsoft.com/office/drawing/2014/chart" uri="{C3380CC4-5D6E-409C-BE32-E72D297353CC}">
              <c16:uniqueId val="{00000000-00B8-4687-861C-50DADCCD1A7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Q18: Has your NHS mental health team supported you to make decisions about your care and treatment?</c:v>
                  </c:pt>
                </c:lvl>
              </c:multiLvlStrCache>
            </c:multiLvlStrRef>
          </c:cat>
          <c:val>
            <c:numRef>
              <c:f>Sheet1!$D$2:$D$4</c:f>
              <c:numCache>
                <c:formatCode>General</c:formatCode>
                <c:ptCount val="3"/>
                <c:pt idx="0">
                  <c:v>6.0057260610257721</c:v>
                </c:pt>
                <c:pt idx="1">
                  <c:v>6.045946619027581</c:v>
                </c:pt>
                <c:pt idx="2">
                  <c:v>6.2865599100939429</c:v>
                </c:pt>
              </c:numCache>
            </c:numRef>
          </c:val>
          <c:smooth val="0"/>
          <c:extLst>
            <c:ext xmlns:c16="http://schemas.microsoft.com/office/drawing/2014/chart" uri="{C3380CC4-5D6E-409C-BE32-E72D297353CC}">
              <c16:uniqueId val="{00000001-00B8-4687-861C-50DADCCD1A7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Q25: Thinking about the last time you received therapy, did you have enough privacy to talk comfortably?</c:v>
                  </c:pt>
                </c:lvl>
              </c:multiLvlStrCache>
            </c:multiLvlStrRef>
          </c:cat>
          <c:val>
            <c:numRef>
              <c:f>Sheet1!$C$2:$C$3</c:f>
              <c:numCache>
                <c:formatCode>General</c:formatCode>
                <c:ptCount val="2"/>
                <c:pt idx="0">
                  <c:v>8.3280418066031459</c:v>
                </c:pt>
                <c:pt idx="1">
                  <c:v>8.8402558788042001</c:v>
                </c:pt>
              </c:numCache>
            </c:numRef>
          </c:val>
          <c:smooth val="0"/>
          <c:extLst>
            <c:ext xmlns:c16="http://schemas.microsoft.com/office/drawing/2014/chart" uri="{C3380CC4-5D6E-409C-BE32-E72D297353CC}">
              <c16:uniqueId val="{00000000-F888-42EC-B74E-EB80AEF0465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Q25: Thinking about the last time you received therapy, did you have enough privacy to talk comfortably?</c:v>
                  </c:pt>
                </c:lvl>
              </c:multiLvlStrCache>
            </c:multiLvlStrRef>
          </c:cat>
          <c:val>
            <c:numRef>
              <c:f>Sheet1!$D$2:$D$3</c:f>
              <c:numCache>
                <c:formatCode>General</c:formatCode>
                <c:ptCount val="2"/>
                <c:pt idx="0">
                  <c:v>8.4670156143273303</c:v>
                </c:pt>
                <c:pt idx="1">
                  <c:v>8.686810587155426</c:v>
                </c:pt>
              </c:numCache>
            </c:numRef>
          </c:val>
          <c:smooth val="0"/>
          <c:extLst>
            <c:ext xmlns:c16="http://schemas.microsoft.com/office/drawing/2014/chart" uri="{C3380CC4-5D6E-409C-BE32-E72D297353CC}">
              <c16:uniqueId val="{00000001-F888-42EC-B74E-EB80AEF0465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Q26: Would you know who to contact out of office hours within the NHS if you had a crisis?</c:v>
                  </c:pt>
                </c:lvl>
              </c:multiLvlStrCache>
            </c:multiLvlStrRef>
          </c:cat>
          <c:val>
            <c:numRef>
              <c:f>Sheet1!$C$2:$C$4</c:f>
              <c:numCache>
                <c:formatCode>General</c:formatCode>
                <c:ptCount val="3"/>
                <c:pt idx="0">
                  <c:v>7.2338370609254259</c:v>
                </c:pt>
                <c:pt idx="1">
                  <c:v>7.667298286931727</c:v>
                </c:pt>
                <c:pt idx="2">
                  <c:v>8.1171721419652378</c:v>
                </c:pt>
              </c:numCache>
            </c:numRef>
          </c:val>
          <c:smooth val="0"/>
          <c:extLst>
            <c:ext xmlns:c16="http://schemas.microsoft.com/office/drawing/2014/chart" uri="{C3380CC4-5D6E-409C-BE32-E72D297353CC}">
              <c16:uniqueId val="{00000000-906E-407B-B12A-2BAAD693068A}"/>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Q26: Would you know who to contact out of office hours within the NHS if you had a crisis?</c:v>
                  </c:pt>
                </c:lvl>
              </c:multiLvlStrCache>
            </c:multiLvlStrRef>
          </c:cat>
          <c:val>
            <c:numRef>
              <c:f>Sheet1!$D$2:$D$4</c:f>
              <c:numCache>
                <c:formatCode>General</c:formatCode>
                <c:ptCount val="3"/>
                <c:pt idx="0">
                  <c:v>7.8378968047036741</c:v>
                </c:pt>
                <c:pt idx="1">
                  <c:v>7.9377322621114681</c:v>
                </c:pt>
                <c:pt idx="2">
                  <c:v>8.3929415669373775</c:v>
                </c:pt>
              </c:numCache>
            </c:numRef>
          </c:val>
          <c:smooth val="0"/>
          <c:extLst>
            <c:ext xmlns:c16="http://schemas.microsoft.com/office/drawing/2014/chart" uri="{C3380CC4-5D6E-409C-BE32-E72D297353CC}">
              <c16:uniqueId val="{00000001-906E-407B-B12A-2BAAD693068A}"/>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Q31: In the last 12 months, has your NHS mental health team supported you with your physical health needs?</c:v>
                  </c:pt>
                </c:lvl>
              </c:multiLvlStrCache>
            </c:multiLvlStrRef>
          </c:cat>
          <c:val>
            <c:numRef>
              <c:f>Sheet1!$C$2:$C$4</c:f>
              <c:numCache>
                <c:formatCode>General</c:formatCode>
                <c:ptCount val="3"/>
                <c:pt idx="0">
                  <c:v>4.3913535730062989</c:v>
                </c:pt>
                <c:pt idx="1">
                  <c:v>4.4747951405855382</c:v>
                </c:pt>
                <c:pt idx="2">
                  <c:v>4.5872649400867536</c:v>
                </c:pt>
              </c:numCache>
            </c:numRef>
          </c:val>
          <c:smooth val="0"/>
          <c:extLst>
            <c:ext xmlns:c16="http://schemas.microsoft.com/office/drawing/2014/chart" uri="{C3380CC4-5D6E-409C-BE32-E72D297353CC}">
              <c16:uniqueId val="{00000000-705F-4FEE-839B-49640A15446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Q31: In the last 12 months, has your NHS mental health team supported you with your physical health needs?</c:v>
                  </c:pt>
                </c:lvl>
              </c:multiLvlStrCache>
            </c:multiLvlStrRef>
          </c:cat>
          <c:val>
            <c:numRef>
              <c:f>Sheet1!$D$2:$D$4</c:f>
              <c:numCache>
                <c:formatCode>General</c:formatCode>
                <c:ptCount val="3"/>
                <c:pt idx="0">
                  <c:v>4.5844314215493096</c:v>
                </c:pt>
                <c:pt idx="1">
                  <c:v>4.5936550566706487</c:v>
                </c:pt>
                <c:pt idx="2">
                  <c:v>4.722064045333128</c:v>
                </c:pt>
              </c:numCache>
            </c:numRef>
          </c:val>
          <c:smooth val="0"/>
          <c:extLst>
            <c:ext xmlns:c16="http://schemas.microsoft.com/office/drawing/2014/chart" uri="{C3380CC4-5D6E-409C-BE32-E72D297353CC}">
              <c16:uniqueId val="{00000001-705F-4FEE-839B-49640A15446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Q32_1: In the last 12 months, did your NHS mental health team give you any help or advice with finding support for… Joining a group (e.g. art, sport etc)</c:v>
                  </c:pt>
                </c:lvl>
              </c:multiLvlStrCache>
            </c:multiLvlStrRef>
          </c:cat>
          <c:val>
            <c:numRef>
              <c:f>Sheet1!$C$2:$C$4</c:f>
              <c:numCache>
                <c:formatCode>General</c:formatCode>
                <c:ptCount val="3"/>
                <c:pt idx="0">
                  <c:v>4.2395325840181259</c:v>
                </c:pt>
                <c:pt idx="1">
                  <c:v>4.368716850118032</c:v>
                </c:pt>
                <c:pt idx="2">
                  <c:v>4.0611271405703384</c:v>
                </c:pt>
              </c:numCache>
            </c:numRef>
          </c:val>
          <c:smooth val="0"/>
          <c:extLst>
            <c:ext xmlns:c16="http://schemas.microsoft.com/office/drawing/2014/chart" uri="{C3380CC4-5D6E-409C-BE32-E72D297353CC}">
              <c16:uniqueId val="{00000000-C84B-45EC-8D58-6257EF83114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Q32_1: In the last 12 months, did your NHS mental health team give you any help or advice with finding support for… Joining a group (e.g. art, sport etc)</c:v>
                  </c:pt>
                </c:lvl>
              </c:multiLvlStrCache>
            </c:multiLvlStrRef>
          </c:cat>
          <c:val>
            <c:numRef>
              <c:f>Sheet1!$D$2:$D$4</c:f>
              <c:numCache>
                <c:formatCode>General</c:formatCode>
                <c:ptCount val="3"/>
                <c:pt idx="0">
                  <c:v>4.2916983930979447</c:v>
                </c:pt>
                <c:pt idx="1">
                  <c:v>4.3702947949371911</c:v>
                </c:pt>
                <c:pt idx="2">
                  <c:v>4.2576076824257871</c:v>
                </c:pt>
              </c:numCache>
            </c:numRef>
          </c:val>
          <c:smooth val="0"/>
          <c:extLst>
            <c:ext xmlns:c16="http://schemas.microsoft.com/office/drawing/2014/chart" uri="{C3380CC4-5D6E-409C-BE32-E72D297353CC}">
              <c16:uniqueId val="{00000001-C84B-45EC-8D58-6257EF83114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C88F-4032-8DDC-6224AA9CAC23}"/>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C88F-4032-8DDC-6224AA9CAC23}"/>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C88F-4032-8DDC-6224AA9CAC23}"/>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4</c:v>
                </c:pt>
                <c:pt idx="1">
                  <c:v>17</c:v>
                </c:pt>
              </c:numCache>
            </c:numRef>
          </c:val>
          <c:extLst>
            <c:ext xmlns:c16="http://schemas.microsoft.com/office/drawing/2014/chart" uri="{C3380CC4-5D6E-409C-BE32-E72D297353CC}">
              <c16:uniqueId val="{00000006-C88F-4032-8DDC-6224AA9CAC23}"/>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Q32_2: In the last 12 months, did your NHS mental health team give you any help or advice with finding support for… Finding or keeping work</c:v>
                  </c:pt>
                </c:lvl>
              </c:multiLvlStrCache>
            </c:multiLvlStrRef>
          </c:cat>
          <c:val>
            <c:numRef>
              <c:f>Sheet1!$C$2:$C$4</c:f>
              <c:numCache>
                <c:formatCode>General</c:formatCode>
                <c:ptCount val="3"/>
                <c:pt idx="0">
                  <c:v>2.102226415061343</c:v>
                </c:pt>
                <c:pt idx="1">
                  <c:v>1.960744038989775</c:v>
                </c:pt>
                <c:pt idx="2">
                  <c:v>2.069809374839866</c:v>
                </c:pt>
              </c:numCache>
            </c:numRef>
          </c:val>
          <c:smooth val="0"/>
          <c:extLst>
            <c:ext xmlns:c16="http://schemas.microsoft.com/office/drawing/2014/chart" uri="{C3380CC4-5D6E-409C-BE32-E72D297353CC}">
              <c16:uniqueId val="{00000000-B27D-4850-82C3-C4712D87127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Q32_2: In the last 12 months, did your NHS mental health team give you any help or advice with finding support for… Finding or keeping work</c:v>
                  </c:pt>
                </c:lvl>
              </c:multiLvlStrCache>
            </c:multiLvlStrRef>
          </c:cat>
          <c:val>
            <c:numRef>
              <c:f>Sheet1!$D$2:$D$4</c:f>
              <c:numCache>
                <c:formatCode>General</c:formatCode>
                <c:ptCount val="3"/>
                <c:pt idx="0">
                  <c:v>2.0936199419115029</c:v>
                </c:pt>
                <c:pt idx="1">
                  <c:v>2.166042399085196</c:v>
                </c:pt>
                <c:pt idx="2">
                  <c:v>2.4044777889390949</c:v>
                </c:pt>
              </c:numCache>
            </c:numRef>
          </c:val>
          <c:smooth val="0"/>
          <c:extLst>
            <c:ext xmlns:c16="http://schemas.microsoft.com/office/drawing/2014/chart" uri="{C3380CC4-5D6E-409C-BE32-E72D297353CC}">
              <c16:uniqueId val="{00000001-B27D-4850-82C3-C4712D87127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Q33: Have NHS mental health services involved a member of your family or someone else close to you as much as you would like?</c:v>
                  </c:pt>
                </c:lvl>
              </c:multiLvlStrCache>
            </c:multiLvlStrRef>
          </c:cat>
          <c:val>
            <c:numRef>
              <c:f>Sheet1!$C$2:$C$4</c:f>
              <c:numCache>
                <c:formatCode>General</c:formatCode>
                <c:ptCount val="3"/>
                <c:pt idx="0">
                  <c:v>5.6234096001390848</c:v>
                </c:pt>
                <c:pt idx="1">
                  <c:v>5.6085477494526836</c:v>
                </c:pt>
                <c:pt idx="2">
                  <c:v>5.9651642292951719</c:v>
                </c:pt>
              </c:numCache>
            </c:numRef>
          </c:val>
          <c:smooth val="0"/>
          <c:extLst>
            <c:ext xmlns:c16="http://schemas.microsoft.com/office/drawing/2014/chart" uri="{C3380CC4-5D6E-409C-BE32-E72D297353CC}">
              <c16:uniqueId val="{00000000-DA2D-4C0D-946D-50EBA4887F0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Q33: Have NHS mental health services involved a member of your family or someone else close to you as much as you would like?</c:v>
                  </c:pt>
                </c:lvl>
              </c:multiLvlStrCache>
            </c:multiLvlStrRef>
          </c:cat>
          <c:val>
            <c:numRef>
              <c:f>Sheet1!$D$2:$D$4</c:f>
              <c:numCache>
                <c:formatCode>General</c:formatCode>
                <c:ptCount val="3"/>
                <c:pt idx="0">
                  <c:v>5.8043502587453002</c:v>
                </c:pt>
                <c:pt idx="1">
                  <c:v>5.8824670161889134</c:v>
                </c:pt>
                <c:pt idx="2">
                  <c:v>6.0011188116821934</c:v>
                </c:pt>
              </c:numCache>
            </c:numRef>
          </c:val>
          <c:smooth val="0"/>
          <c:extLst>
            <c:ext xmlns:c16="http://schemas.microsoft.com/office/drawing/2014/chart" uri="{C3380CC4-5D6E-409C-BE32-E72D297353CC}">
              <c16:uniqueId val="{00000001-DA2D-4C0D-946D-50EBA4887F0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Q34: Has your NHS mental health team asked if you need support to access your care and treatment?</c:v>
                  </c:pt>
                </c:lvl>
              </c:multiLvlStrCache>
            </c:multiLvlStrRef>
          </c:cat>
          <c:val>
            <c:numRef>
              <c:f>Sheet1!$C$2:$C$4</c:f>
              <c:numCache>
                <c:formatCode>General</c:formatCode>
                <c:ptCount val="3"/>
                <c:pt idx="0">
                  <c:v>3.7305609441011192</c:v>
                </c:pt>
                <c:pt idx="1">
                  <c:v>4.1758525833892577</c:v>
                </c:pt>
                <c:pt idx="2">
                  <c:v>4.3778618525086426</c:v>
                </c:pt>
              </c:numCache>
            </c:numRef>
          </c:val>
          <c:smooth val="0"/>
          <c:extLst>
            <c:ext xmlns:c16="http://schemas.microsoft.com/office/drawing/2014/chart" uri="{C3380CC4-5D6E-409C-BE32-E72D297353CC}">
              <c16:uniqueId val="{00000000-77AD-4AE4-A599-1460A408E1CE}"/>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Q34: Has your NHS mental health team asked if you need support to access your care and treatment?</c:v>
                  </c:pt>
                </c:lvl>
              </c:multiLvlStrCache>
            </c:multiLvlStrRef>
          </c:cat>
          <c:val>
            <c:numRef>
              <c:f>Sheet1!$D$2:$D$4</c:f>
              <c:numCache>
                <c:formatCode>General</c:formatCode>
                <c:ptCount val="3"/>
                <c:pt idx="0">
                  <c:v>4.208572136171508</c:v>
                </c:pt>
                <c:pt idx="1">
                  <c:v>4.4765169467771369</c:v>
                </c:pt>
                <c:pt idx="2">
                  <c:v>4.6576678829795419</c:v>
                </c:pt>
              </c:numCache>
            </c:numRef>
          </c:val>
          <c:smooth val="0"/>
          <c:extLst>
            <c:ext xmlns:c16="http://schemas.microsoft.com/office/drawing/2014/chart" uri="{C3380CC4-5D6E-409C-BE32-E72D297353CC}">
              <c16:uniqueId val="{00000001-77AD-4AE4-A599-1460A408E1CE}"/>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Q14: Did your NHS mental health team treat you with care and compassion?</c:v>
                  </c:pt>
                </c:lvl>
              </c:multiLvlStrCache>
            </c:multiLvlStrRef>
          </c:cat>
          <c:val>
            <c:numRef>
              <c:f>Sheet1!$C$2:$C$4</c:f>
              <c:numCache>
                <c:formatCode>General</c:formatCode>
                <c:ptCount val="3"/>
                <c:pt idx="0">
                  <c:v>7.7357156917770036</c:v>
                </c:pt>
                <c:pt idx="1">
                  <c:v>7.6875563266929294</c:v>
                </c:pt>
                <c:pt idx="2">
                  <c:v>7.979937341138073</c:v>
                </c:pt>
              </c:numCache>
            </c:numRef>
          </c:val>
          <c:smooth val="0"/>
          <c:extLst>
            <c:ext xmlns:c16="http://schemas.microsoft.com/office/drawing/2014/chart" uri="{C3380CC4-5D6E-409C-BE32-E72D297353CC}">
              <c16:uniqueId val="{00000000-D9AC-4627-A5C4-81CD4F9CB96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Q14: Did your NHS mental health team treat you with care and compassion?</c:v>
                  </c:pt>
                </c:lvl>
              </c:multiLvlStrCache>
            </c:multiLvlStrRef>
          </c:cat>
          <c:val>
            <c:numRef>
              <c:f>Sheet1!$D$2:$D$4</c:f>
              <c:numCache>
                <c:formatCode>General</c:formatCode>
                <c:ptCount val="3"/>
                <c:pt idx="0">
                  <c:v>7.904616335664632</c:v>
                </c:pt>
                <c:pt idx="1">
                  <c:v>7.9457520492176368</c:v>
                </c:pt>
                <c:pt idx="2">
                  <c:v>8.0352956076605224</c:v>
                </c:pt>
              </c:numCache>
            </c:numRef>
          </c:val>
          <c:smooth val="0"/>
          <c:extLst>
            <c:ext xmlns:c16="http://schemas.microsoft.com/office/drawing/2014/chart" uri="{C3380CC4-5D6E-409C-BE32-E72D297353CC}">
              <c16:uniqueId val="{00000001-D9AC-4627-A5C4-81CD4F9CB96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Q39: Overall, in the last 12 months, did you feel that you were treated with respect and dignity by NHS mental health services?</c:v>
                  </c:pt>
                </c:lvl>
              </c:multiLvlStrCache>
            </c:multiLvlStrRef>
          </c:cat>
          <c:val>
            <c:numRef>
              <c:f>Sheet1!$C$2:$C$4</c:f>
              <c:numCache>
                <c:formatCode>General</c:formatCode>
                <c:ptCount val="3"/>
                <c:pt idx="0">
                  <c:v>7.5684315983366179</c:v>
                </c:pt>
                <c:pt idx="1">
                  <c:v>7.6039165604865069</c:v>
                </c:pt>
                <c:pt idx="2">
                  <c:v>7.8973124012111784</c:v>
                </c:pt>
              </c:numCache>
            </c:numRef>
          </c:val>
          <c:smooth val="0"/>
          <c:extLst>
            <c:ext xmlns:c16="http://schemas.microsoft.com/office/drawing/2014/chart" uri="{C3380CC4-5D6E-409C-BE32-E72D297353CC}">
              <c16:uniqueId val="{00000000-5B92-4549-9368-83A7D75181C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Q39: Overall, in the last 12 months, did you feel that you were treated with respect and dignity by NHS mental health services?</c:v>
                  </c:pt>
                </c:lvl>
              </c:multiLvlStrCache>
            </c:multiLvlStrRef>
          </c:cat>
          <c:val>
            <c:numRef>
              <c:f>Sheet1!$D$2:$D$4</c:f>
              <c:numCache>
                <c:formatCode>General</c:formatCode>
                <c:ptCount val="3"/>
                <c:pt idx="0">
                  <c:v>7.8690410712376284</c:v>
                </c:pt>
                <c:pt idx="1">
                  <c:v>7.86946615640234</c:v>
                </c:pt>
                <c:pt idx="2">
                  <c:v>7.9609464733625126</c:v>
                </c:pt>
              </c:numCache>
            </c:numRef>
          </c:val>
          <c:smooth val="0"/>
          <c:extLst>
            <c:ext xmlns:c16="http://schemas.microsoft.com/office/drawing/2014/chart" uri="{C3380CC4-5D6E-409C-BE32-E72D297353CC}">
              <c16:uniqueId val="{00000001-5B92-4549-9368-83A7D75181C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Q38: Overall, in the last 12 months, how was your experience of using NHS mental health services?</c:v>
                  </c:pt>
                </c:lvl>
              </c:multiLvlStrCache>
            </c:multiLvlStrRef>
          </c:cat>
          <c:val>
            <c:numRef>
              <c:f>Sheet1!$C$2:$C$4</c:f>
              <c:numCache>
                <c:formatCode>General</c:formatCode>
                <c:ptCount val="3"/>
                <c:pt idx="0">
                  <c:v>6.4465555991139718</c:v>
                </c:pt>
                <c:pt idx="1">
                  <c:v>6.5483238092976546</c:v>
                </c:pt>
                <c:pt idx="2">
                  <c:v>6.7245934189083254</c:v>
                </c:pt>
              </c:numCache>
            </c:numRef>
          </c:val>
          <c:smooth val="0"/>
          <c:extLst>
            <c:ext xmlns:c16="http://schemas.microsoft.com/office/drawing/2014/chart" uri="{C3380CC4-5D6E-409C-BE32-E72D297353CC}">
              <c16:uniqueId val="{00000000-8EC7-4E64-A393-38C7F3C18EC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Q38: Overall, in the last 12 months, how was your experience of using NHS mental health services?</c:v>
                  </c:pt>
                </c:lvl>
              </c:multiLvlStrCache>
            </c:multiLvlStrRef>
          </c:cat>
          <c:val>
            <c:numRef>
              <c:f>Sheet1!$D$2:$D$4</c:f>
              <c:numCache>
                <c:formatCode>General</c:formatCode>
                <c:ptCount val="3"/>
                <c:pt idx="0">
                  <c:v>6.6824730566302657</c:v>
                </c:pt>
                <c:pt idx="1">
                  <c:v>6.6719474101139919</c:v>
                </c:pt>
                <c:pt idx="2">
                  <c:v>6.8409557976556794</c:v>
                </c:pt>
              </c:numCache>
            </c:numRef>
          </c:val>
          <c:smooth val="0"/>
          <c:extLst>
            <c:ext xmlns:c16="http://schemas.microsoft.com/office/drawing/2014/chart" uri="{C3380CC4-5D6E-409C-BE32-E72D297353CC}">
              <c16:uniqueId val="{00000001-8EC7-4E64-A393-38C7F3C18EC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Q40: Aside from this questionnaire, in the last 12 months, have you been asked by NHS mental health services to give your views on the quality of your care?</c:v>
                  </c:pt>
                </c:lvl>
              </c:multiLvlStrCache>
            </c:multiLvlStrRef>
          </c:cat>
          <c:val>
            <c:numRef>
              <c:f>Sheet1!$C$2:$C$4</c:f>
              <c:numCache>
                <c:formatCode>General</c:formatCode>
                <c:ptCount val="3"/>
                <c:pt idx="0">
                  <c:v>2.1430231964092661</c:v>
                </c:pt>
                <c:pt idx="1">
                  <c:v>3.411997330131066</c:v>
                </c:pt>
                <c:pt idx="2">
                  <c:v>3.5064968108767478</c:v>
                </c:pt>
              </c:numCache>
            </c:numRef>
          </c:val>
          <c:smooth val="0"/>
          <c:extLst>
            <c:ext xmlns:c16="http://schemas.microsoft.com/office/drawing/2014/chart" uri="{C3380CC4-5D6E-409C-BE32-E72D297353CC}">
              <c16:uniqueId val="{00000000-C1C9-4258-B2B7-5BBF9E21283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Q40: Aside from this questionnaire, in the last 12 months, have you been asked by NHS mental health services to give your views on the quality of your care?</c:v>
                  </c:pt>
                </c:lvl>
              </c:multiLvlStrCache>
            </c:multiLvlStrRef>
          </c:cat>
          <c:val>
            <c:numRef>
              <c:f>Sheet1!$D$2:$D$4</c:f>
              <c:numCache>
                <c:formatCode>General</c:formatCode>
                <c:ptCount val="3"/>
                <c:pt idx="0">
                  <c:v>2.6709575067200162</c:v>
                </c:pt>
                <c:pt idx="1">
                  <c:v>2.8145299561714601</c:v>
                </c:pt>
                <c:pt idx="2">
                  <c:v>2.9708019294213979</c:v>
                </c:pt>
              </c:numCache>
            </c:numRef>
          </c:val>
          <c:smooth val="0"/>
          <c:extLst>
            <c:ext xmlns:c16="http://schemas.microsoft.com/office/drawing/2014/chart" uri="{C3380CC4-5D6E-409C-BE32-E72D297353CC}">
              <c16:uniqueId val="{00000001-C1C9-4258-B2B7-5BBF9E21283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4830064577730631"/>
          <c:y val="0.16849564408371354"/>
          <c:w val="0.37786663422928057"/>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4.2266978890955427</c:v>
                </c:pt>
                <c:pt idx="1">
                  <c:v>5.1167973615270794</c:v>
                </c:pt>
                <c:pt idx="2">
                  <c:v>2.2156939968444909</c:v>
                </c:pt>
                <c:pt idx="3">
                  <c:v>2.069809374839866</c:v>
                </c:pt>
                <c:pt idx="4">
                  <c:v>4.6090832037925544</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5.4288944625672251</c:v>
                </c:pt>
                <c:pt idx="1">
                  <c:v>5.6369452177380399</c:v>
                </c:pt>
                <c:pt idx="2">
                  <c:v>2.6665244612967909</c:v>
                </c:pt>
                <c:pt idx="3">
                  <c:v>2.4044777889390949</c:v>
                </c:pt>
                <c:pt idx="4">
                  <c:v>4.9353557115574294</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0.0"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9B15-45D5-9A8A-F3DCC1E82225}"/>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9B15-45D5-9A8A-F3DCC1E82225}"/>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9B15-45D5-9A8A-F3DCC1E82225}"/>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9B15-45D5-9A8A-F3DCC1E82225}"/>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9B15-45D5-9A8A-F3DCC1E82225}"/>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9B15-45D5-9A8A-F3DCC1E82225}"/>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9B15-45D5-9A8A-F3DCC1E82225}"/>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9B15-45D5-9A8A-F3DCC1E82225}"/>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9B15-45D5-9A8A-F3DCC1E82225}"/>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9B15-45D5-9A8A-F3DCC1E82225}"/>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9B15-45D5-9A8A-F3DCC1E82225}"/>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9B15-45D5-9A8A-F3DCC1E82225}"/>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9B15-45D5-9A8A-F3DCC1E82225}"/>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9B15-45D5-9A8A-F3DCC1E82225}"/>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9B15-45D5-9A8A-F3DCC1E82225}"/>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9B15-45D5-9A8A-F3DCC1E82225}"/>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3.5064968108767478</c:v>
                </c:pt>
                <c:pt idx="1">
                  <c:v>5.0397246553265713</c:v>
                </c:pt>
                <c:pt idx="2">
                  <c:v>4.7319810196180558</c:v>
                </c:pt>
                <c:pt idx="3">
                  <c:v>7.3003738980959563</c:v>
                </c:pt>
                <c:pt idx="4">
                  <c:v>8.8402558788042001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9B15-45D5-9A8A-F3DCC1E82225}"/>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2.9708019294213979</c:v>
                </c:pt>
                <c:pt idx="1">
                  <c:v>4.6670524639288784</c:v>
                </c:pt>
                <c:pt idx="2">
                  <c:v>4.4396743147619819</c:v>
                </c:pt>
                <c:pt idx="3">
                  <c:v>7.1152649940092072</c:v>
                </c:pt>
                <c:pt idx="4">
                  <c:v>8.686810587155426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9B15-45D5-9A8A-F3DCC1E82225}"/>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spPr>
        <a:noFill/>
        <a:ln>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03/02/2026</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03/02/2026</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dirty="0"/>
          </a:p>
        </p:txBody>
      </p:sp>
    </p:spTree>
    <p:extLst>
      <p:ext uri="{BB962C8B-B14F-4D97-AF65-F5344CB8AC3E}">
        <p14:creationId xmlns:p14="http://schemas.microsoft.com/office/powerpoint/2010/main" val="718524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18</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3E5AC-BE0E-2E02-9EBC-F057EFD70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B0455B-D239-232A-E527-B7DFF8B3C3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870F64-A22D-54F7-FAB6-5D15C9FE55E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F61B3CA-EA54-8A45-6241-62D0651B333C}"/>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704233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EE5DE-547E-9369-0139-0BB125C9BD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1CAFC1-A7F6-25BE-DA54-1960D391B9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699424-51A1-6B76-DE98-918E4C8E71C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C378E0A-0690-7D30-1DD7-8D1C44E4B504}"/>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2491557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1522279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38269508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3565667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1036133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6670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947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CCB26-92CF-9717-DAF3-D084BA7529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EB99D6-B282-831A-CAC9-FD4362D208B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1C213DF-858F-88E1-6CA1-0CABEE11FDE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D34CA6F-B204-4698-0EEC-186B90801C6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271930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03155-47AA-0834-4B28-45EE875C81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3190EC-B412-F105-6879-84C52BFA840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47CD102-37CF-9776-F2A5-1631D9C0AA4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1F48621-1B61-87FD-61AD-20D204D112D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1285290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2AFB4D-525B-D772-576A-3AB10FB861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35B8F7-DC03-0107-8075-FD4508EB343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FDD40AF-CFCD-5BC3-F54E-EA378D35AB2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F96BD18-3076-658E-9363-ABA67B0F223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846548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CD380-1B30-029C-8856-C5809EF3E9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D21881-D37D-1741-6AB2-751C27351E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D39AD6C-B584-3D04-C57E-A58FA1133DD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75D3C32-A672-5D32-D4E0-8514B884904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34979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A1F87-FBB5-1673-0EF9-80BDFC553F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6724B7-7226-FD0E-5EFF-2F9B309A49E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DEC9114-3938-03D5-B113-47477D2388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9239F31-B190-E415-A72E-59AA4F6060C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9171984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E6EBC-8D64-22D6-39D7-073A7E79A6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A6B15A-1CF9-0BC6-A7C2-702F4CEFA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26E7416-35F6-A28B-AFFD-8903207B8DE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B6D5B40-346F-0E90-154D-327891B12BD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2659634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08DF7-82ED-0915-3D75-8958CCC4F7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728AB8-3CF8-E46A-78D0-F744F1D9D89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B049000-5BC6-2563-7DCF-2EC2765775D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170EB22-AD02-BD27-49E3-6295DA82865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152056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6B9A5-323A-1180-F7B5-8833ED493E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EC3E5E-8E1D-BD52-8C8B-8B0727690F1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158C09-0DD9-5FB8-1EEE-4F68EE1558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F438447-04E0-6A04-458E-8A530F142FB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406261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1A12C-9E11-15FF-500E-740669D2A4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25CAC7-02BB-0B67-36C8-561AFBCC8D4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81FA494-F660-FA35-B5A7-CBA93E58656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35E4ED0-3CDD-EEA4-2776-40906B11969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1363832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94B65-6C10-9292-78BB-53C8F4447D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84FEFC-DA56-24D4-B49C-3C517E9643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B4117E0-B834-FE95-5ACB-CB175E941EB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9BBD2F1-2ECB-2BC5-FC60-636B3ADAB9F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578838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AE57A-7BEE-B48B-B7FA-340892590F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35FD62-7C74-2471-39E9-0092B955408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5DA02EB-8830-8810-D231-626887D6D6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02AD9CB1-CF61-56A0-9897-4E02B6A49E7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079966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5BA7C-40AF-64C4-3AE3-B2D2816020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621211-FB2A-9635-ABFF-6F4F7081DE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318DBA-F205-6881-3941-A203CC37C30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044240-A140-53BA-590D-C6F8F18860A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7741107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25A3F-7E52-BCC8-E7AB-C1015AA1F5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44F5E6-4789-9B04-9D60-A0DA4D6DBBA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7F843B2-07C5-049C-3AF5-A8CA1349845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00D5EE-A12E-1F91-BFA7-7554326ADE4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480060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F2049-312E-890E-A6AE-DC13BDFAC7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23631B-B01D-0525-2284-6097EB5BABD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D444107-97EE-2846-DBF8-B69BF93841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20E4B33-D1B9-01CE-B332-794DA452B28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74874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62C0B-690C-1154-321E-5C4C3C6EE6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96289A-99FF-C8A0-0BA1-59B99B21107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D0C267E-44DE-27AE-7EA2-BE06EA9DA59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5FF3785-91F8-5274-4D9B-F74A2EEDD6D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61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540900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62.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12.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62.xml"/><Relationship Id="rId3" Type="http://schemas.openxmlformats.org/officeDocument/2006/relationships/image" Target="../media/image6.png"/><Relationship Id="rId7" Type="http://schemas.openxmlformats.org/officeDocument/2006/relationships/slide" Target="../slides/slide12.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23" name="Picture 22"/>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6225"/>
          <a:stretch/>
        </p:blipFill>
        <p:spPr>
          <a:xfrm flipH="1">
            <a:off x="-1" y="0"/>
            <a:ext cx="12191999" cy="6857999"/>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1"/>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14216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2025 </a:t>
            </a:r>
            <a:r>
              <a:rPr lang="en-GB" sz="800">
                <a:solidFill>
                  <a:schemeClr val="bg1"/>
                </a:solidFill>
                <a:latin typeface="Arial" panose="020B0604020202020204" pitchFamily="34" charset="0"/>
                <a:cs typeface="Arial" panose="020B0604020202020204" pitchFamily="34" charset="0"/>
              </a:rPr>
              <a:t>|  RX2 | Sussex Partnership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4" name="Picture 2">
            <a:extLst>
              <a:ext uri="{FF2B5EF4-FFF2-40B4-BE49-F238E27FC236}">
                <a16:creationId xmlns:a16="http://schemas.microsoft.com/office/drawing/2014/main" id="{446C987A-EA63-F74B-C8C9-CAA8DE224866}"/>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920641" y="6140459"/>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2822864-02B1-054D-2D3C-D441B81690B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385198" y="4840719"/>
            <a:ext cx="1649489" cy="612569"/>
          </a:xfrm>
          <a:prstGeom prst="rect">
            <a:avLst/>
          </a:prstGeom>
        </p:spPr>
      </p:pic>
      <p:pic>
        <p:nvPicPr>
          <p:cNvPr id="6" name="Picture 5">
            <a:extLst>
              <a:ext uri="{FF2B5EF4-FFF2-40B4-BE49-F238E27FC236}">
                <a16:creationId xmlns:a16="http://schemas.microsoft.com/office/drawing/2014/main" id="{A7A1E845-4887-197D-D788-76F1D7666C2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86182" y="547508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3" name="TextBox 2">
            <a:extLst>
              <a:ext uri="{FF2B5EF4-FFF2-40B4-BE49-F238E27FC236}">
                <a16:creationId xmlns:a16="http://schemas.microsoft.com/office/drawing/2014/main" id="{1ECA967E-C425-AD2A-FBFD-390AB0DCFCB4}"/>
              </a:ext>
            </a:extLst>
          </p:cNvPr>
          <p:cNvSpPr txBox="1"/>
          <p:nvPr userDrawn="1"/>
        </p:nvSpPr>
        <p:spPr>
          <a:xfrm>
            <a:off x="5001303"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E7FBBC95-FB03-0A77-34F6-00EC4B4793F0}"/>
              </a:ext>
            </a:extLst>
          </p:cNvPr>
          <p:cNvSpPr txBox="1"/>
          <p:nvPr userDrawn="1"/>
        </p:nvSpPr>
        <p:spPr>
          <a:xfrm>
            <a:off x="6485527" y="-1299"/>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560FBEB-D2EC-D93A-A729-1000AF61350A}"/>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BCEE580A-5E58-DE75-ACAC-EB6B3320E866}"/>
              </a:ext>
            </a:extLst>
          </p:cNvPr>
          <p:cNvSpPr txBox="1"/>
          <p:nvPr userDrawn="1"/>
        </p:nvSpPr>
        <p:spPr>
          <a:xfrm>
            <a:off x="6485527" y="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55B85FB9-4326-F033-1EE8-A0A45F1C23BE}"/>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33EA553C-751D-33C9-75FB-8170DD484FBA}"/>
              </a:ext>
            </a:extLst>
          </p:cNvPr>
          <p:cNvSpPr txBox="1"/>
          <p:nvPr userDrawn="1"/>
        </p:nvSpPr>
        <p:spPr>
          <a:xfrm>
            <a:off x="6485527"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7973674"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446997" y="0"/>
            <a:ext cx="1440000" cy="432000"/>
          </a:xfrm>
          <a:prstGeom prst="rect">
            <a:avLst/>
          </a:prstGeom>
          <a:no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924277" y="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423835" y="10993"/>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6" name="TextBox 5">
            <a:hlinkClick r:id="rId8" action="ppaction://hlinksldjump"/>
            <a:extLst>
              <a:ext uri="{FF2B5EF4-FFF2-40B4-BE49-F238E27FC236}">
                <a16:creationId xmlns:a16="http://schemas.microsoft.com/office/drawing/2014/main" id="{1087AC65-32F9-077A-DB81-47AE420A6055}"/>
              </a:ext>
            </a:extLst>
          </p:cNvPr>
          <p:cNvSpPr txBox="1"/>
          <p:nvPr userDrawn="1"/>
        </p:nvSpPr>
        <p:spPr>
          <a:xfrm>
            <a:off x="6392017" y="788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extLst>
              <a:ext uri="{FF2B5EF4-FFF2-40B4-BE49-F238E27FC236}">
                <a16:creationId xmlns:a16="http://schemas.microsoft.com/office/drawing/2014/main" id="{D49524EF-A597-F605-C1D8-95C285691DDA}"/>
              </a:ext>
            </a:extLst>
          </p:cNvPr>
          <p:cNvSpPr txBox="1"/>
          <p:nvPr userDrawn="1"/>
        </p:nvSpPr>
        <p:spPr>
          <a:xfrm>
            <a:off x="4913697" y="7880"/>
            <a:ext cx="1440000" cy="4320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704902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6485527"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78B66233-0111-0467-D94D-2E1D1DFAE63B}"/>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10" name="TextBox 9">
            <a:extLst>
              <a:ext uri="{FF2B5EF4-FFF2-40B4-BE49-F238E27FC236}">
                <a16:creationId xmlns:a16="http://schemas.microsoft.com/office/drawing/2014/main" id="{BD8639C8-3BC4-2E7E-C416-8B2F2E9CB05B}"/>
              </a:ext>
            </a:extLst>
          </p:cNvPr>
          <p:cNvSpPr txBox="1"/>
          <p:nvPr userDrawn="1"/>
        </p:nvSpPr>
        <p:spPr>
          <a:xfrm>
            <a:off x="3515660" y="-1111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11330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2025 </a:t>
            </a:r>
            <a:r>
              <a:rPr lang="en-GB" sz="800">
                <a:solidFill>
                  <a:schemeClr val="bg1"/>
                </a:solidFill>
                <a:latin typeface="Arial" panose="020B0604020202020204" pitchFamily="34" charset="0"/>
                <a:cs typeface="Arial" panose="020B0604020202020204" pitchFamily="34" charset="0"/>
              </a:rPr>
              <a:t>| RX2 | Sussex Partnership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411330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Community Mental Health Survey 2025 </a:t>
            </a:r>
            <a:r>
              <a:rPr lang="en-GB" sz="800">
                <a:solidFill>
                  <a:schemeClr val="tx1">
                    <a:lumMod val="75000"/>
                    <a:lumOff val="25000"/>
                  </a:schemeClr>
                </a:solidFill>
                <a:latin typeface="Arial" panose="020B0604020202020204" pitchFamily="34" charset="0"/>
                <a:cs typeface="Arial" panose="020B0604020202020204" pitchFamily="34" charset="0"/>
              </a:rPr>
              <a:t>| RX2 | Sussex Partnership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5" r:id="rId6"/>
    <p:sldLayoutId id="2147483773" r:id="rId7"/>
    <p:sldLayoutId id="21474837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5-community-mental-health/year/2025/"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xml.rels><?xml version="1.0" encoding="UTF-8" standalone="yes"?>
<Relationships xmlns="http://schemas.openxmlformats.org/package/2006/relationships"><Relationship Id="rId13" Type="http://schemas.openxmlformats.org/officeDocument/2006/relationships/slide" Target="slide11.xml"/><Relationship Id="rId18" Type="http://schemas.openxmlformats.org/officeDocument/2006/relationships/slide" Target="slide50.xml"/><Relationship Id="rId26" Type="http://schemas.openxmlformats.org/officeDocument/2006/relationships/slide" Target="slide60.xml"/><Relationship Id="rId39" Type="http://schemas.openxmlformats.org/officeDocument/2006/relationships/slide" Target="slide40.xml"/><Relationship Id="rId21" Type="http://schemas.openxmlformats.org/officeDocument/2006/relationships/slide" Target="slide54.xml"/><Relationship Id="rId34" Type="http://schemas.openxmlformats.org/officeDocument/2006/relationships/slide" Target="slide29.xml"/><Relationship Id="rId42" Type="http://schemas.openxmlformats.org/officeDocument/2006/relationships/slide" Target="slide14.xml"/><Relationship Id="rId7" Type="http://schemas.openxmlformats.org/officeDocument/2006/relationships/slide" Target="slide62.xml"/><Relationship Id="rId2" Type="http://schemas.openxmlformats.org/officeDocument/2006/relationships/notesSlide" Target="../notesSlides/notesSlide2.xml"/><Relationship Id="rId16" Type="http://schemas.openxmlformats.org/officeDocument/2006/relationships/slide" Target="slide46.xml"/><Relationship Id="rId20" Type="http://schemas.openxmlformats.org/officeDocument/2006/relationships/slide" Target="slide53.xml"/><Relationship Id="rId29" Type="http://schemas.openxmlformats.org/officeDocument/2006/relationships/slide" Target="slide16.xml"/><Relationship Id="rId41" Type="http://schemas.openxmlformats.org/officeDocument/2006/relationships/slide" Target="slide13.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9.xml"/><Relationship Id="rId24" Type="http://schemas.openxmlformats.org/officeDocument/2006/relationships/slide" Target="slide58.xml"/><Relationship Id="rId32" Type="http://schemas.openxmlformats.org/officeDocument/2006/relationships/slide" Target="slide24.xml"/><Relationship Id="rId37" Type="http://schemas.openxmlformats.org/officeDocument/2006/relationships/slide" Target="slide36.xml"/><Relationship Id="rId40" Type="http://schemas.openxmlformats.org/officeDocument/2006/relationships/slide" Target="slide42.xml"/><Relationship Id="rId5" Type="http://schemas.openxmlformats.org/officeDocument/2006/relationships/slide" Target="slide5.xml"/><Relationship Id="rId15" Type="http://schemas.openxmlformats.org/officeDocument/2006/relationships/slide" Target="slide45.xml"/><Relationship Id="rId23" Type="http://schemas.openxmlformats.org/officeDocument/2006/relationships/slide" Target="slide56.xml"/><Relationship Id="rId28" Type="http://schemas.openxmlformats.org/officeDocument/2006/relationships/slide" Target="slide12.xml"/><Relationship Id="rId36" Type="http://schemas.openxmlformats.org/officeDocument/2006/relationships/slide" Target="slide33.xml"/><Relationship Id="rId10" Type="http://schemas.openxmlformats.org/officeDocument/2006/relationships/slide" Target="slide8.xml"/><Relationship Id="rId19" Type="http://schemas.openxmlformats.org/officeDocument/2006/relationships/slide" Target="slide52.xml"/><Relationship Id="rId31" Type="http://schemas.openxmlformats.org/officeDocument/2006/relationships/slide" Target="slide21.xml"/><Relationship Id="rId4" Type="http://schemas.openxmlformats.org/officeDocument/2006/relationships/slide" Target="slide4.xml"/><Relationship Id="rId9" Type="http://schemas.openxmlformats.org/officeDocument/2006/relationships/slide" Target="slide7.xml"/><Relationship Id="rId14" Type="http://schemas.openxmlformats.org/officeDocument/2006/relationships/slide" Target="slide44.xml"/><Relationship Id="rId22" Type="http://schemas.openxmlformats.org/officeDocument/2006/relationships/slide" Target="slide55.xml"/><Relationship Id="rId27" Type="http://schemas.openxmlformats.org/officeDocument/2006/relationships/slide" Target="slide61.xml"/><Relationship Id="rId30" Type="http://schemas.openxmlformats.org/officeDocument/2006/relationships/slide" Target="slide18.xml"/><Relationship Id="rId35" Type="http://schemas.openxmlformats.org/officeDocument/2006/relationships/slide" Target="slide31.xml"/><Relationship Id="rId8" Type="http://schemas.openxmlformats.org/officeDocument/2006/relationships/slide" Target="slide63.xml"/><Relationship Id="rId3" Type="http://schemas.openxmlformats.org/officeDocument/2006/relationships/slide" Target="slide3.xml"/><Relationship Id="rId12" Type="http://schemas.openxmlformats.org/officeDocument/2006/relationships/slide" Target="slide10.xml"/><Relationship Id="rId17" Type="http://schemas.openxmlformats.org/officeDocument/2006/relationships/slide" Target="slide47.xml"/><Relationship Id="rId25" Type="http://schemas.openxmlformats.org/officeDocument/2006/relationships/slide" Target="slide59.xml"/><Relationship Id="rId33" Type="http://schemas.openxmlformats.org/officeDocument/2006/relationships/slide" Target="slide27.xml"/><Relationship Id="rId38" Type="http://schemas.openxmlformats.org/officeDocument/2006/relationships/slide" Target="slide38.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1.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chart" Target="../charts/chart24.xml"/><Relationship Id="rId5" Type="http://schemas.openxmlformats.org/officeDocument/2006/relationships/chart" Target="../charts/chart23.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30.xml"/><Relationship Id="rId5" Type="http://schemas.openxmlformats.org/officeDocument/2006/relationships/chart" Target="../charts/chart29.xml"/><Relationship Id="rId4" Type="http://schemas.openxmlformats.org/officeDocument/2006/relationships/chart" Target="../charts/chart28.xml"/></Relationships>
</file>

<file path=ppt/slides/_rels/slide26.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36.xml"/></Relationships>
</file>

<file path=ppt/slides/_rels/slide31.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chart" Target="../charts/chart39.xml"/></Relationships>
</file>

<file path=ppt/slides/_rels/slide33.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4.xml"/><Relationship Id="rId5" Type="http://schemas.openxmlformats.org/officeDocument/2006/relationships/chart" Target="../charts/chart43.xml"/><Relationship Id="rId4" Type="http://schemas.openxmlformats.org/officeDocument/2006/relationships/chart" Target="../charts/chart42.xml"/></Relationships>
</file>

<file path=ppt/slides/_rels/slide35.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chart" Target="../charts/chart48.xml"/></Relationships>
</file>

<file path=ppt/slides/_rels/slide38.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chart" Target="../charts/chart51.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5-community-mental-health/03-instructions-guidance/2025/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5-community-mental-health/" TargetMode="External"/></Relationships>
</file>

<file path=ppt/slides/_rels/slide40.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57.xml"/></Relationships>
</file>

<file path=ppt/slides/_rels/slide47.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59.xml"/></Relationships>
</file>

<file path=ppt/slides/_rels/slide48.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61.xml"/></Relationships>
</file>

<file path=ppt/slides/_rels/slide49.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3.xml"/><Relationship Id="rId4" Type="http://schemas.openxmlformats.org/officeDocument/2006/relationships/hyperlink" Target="https://nhssurveys.org/surveys/survey/05-community-mental-health/year/2025/"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64.xml"/></Relationships>
</file>

<file path=ppt/slides/_rels/slide51.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69.xml"/></Relationships>
</file>

<file path=ppt/slides/_rels/slide57.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71.xml"/></Relationships>
</file>

<file path=ppt/slides/_rels/slide58.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7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5-community-mental-health" TargetMode="External"/><Relationship Id="rId4" Type="http://schemas.openxmlformats.org/officeDocument/2006/relationships/hyperlink" Target="https://nhssurveys.org/surveys/survey/05-community-mental-health/year/2025/"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chart" Target="../charts/chart7.xml"/><Relationship Id="rId4" Type="http://schemas.openxmlformats.org/officeDocument/2006/relationships/slide" Target="slide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Sussex Partnership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589415" y="3024937"/>
            <a:ext cx="10971214"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Community Mental Health Survey</a:t>
            </a:r>
            <a:br>
              <a:rPr lang="en-GB" sz="4000" dirty="0"/>
            </a:br>
            <a:r>
              <a:rPr lang="en-GB" sz="4000" dirty="0"/>
              <a:t>Benchmark Report 2025</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55807" y="2121881"/>
            <a:ext cx="5647046" cy="4334700"/>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1718159139"/>
              </p:ext>
            </p:extLst>
          </p:nvPr>
        </p:nvGraphicFramePr>
        <p:xfrm>
          <a:off x="6121462" y="2155774"/>
          <a:ext cx="5902654" cy="4334400"/>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3222154857"/>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12 Feedback</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Q40. Aside from this questionnaire, in the last 12 months, have you been asked by NHS mental health services to give your views on the quality of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Mental Health Team</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Q12. Did you have to repeat your mental health history to your NHS mental health team?</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Crisis care support</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Q30. Did the NHS mental health team give your family or carer information or support whilst you were in crisis?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Support while waiting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Q7. Was the support offered appropriate for your mental health needs?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Psychological therapies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Q25. Thinking about the last time you received therapy, did you have enough privacy to talk comfortably?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2990929118"/>
              </p:ext>
            </p:extLst>
          </p:nvPr>
        </p:nvGraphicFramePr>
        <p:xfrm>
          <a:off x="6300480" y="2876549"/>
          <a:ext cx="2813596" cy="3672001"/>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977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Crisis care access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Q28. Thinking about the last time you contacted NHS mental health crisis support, how did you feel about the length of time it took you to get through to someone?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93592">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Q21_4. Have any of the following been discussed with you about your medication? What will happen if I stop taking my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80016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Q32_3. In the last 12 months, did your NHS mental health team give you any help or advice with finding support for…Help with money or benefits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93592">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Q32_2. In the last 12 months, did your NHS mental health team give you any help or advice with finding support for…Finding or keeping work</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4487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in accessing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Q37. Do you feel the support provided meets your needs?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2" name="top_scores_chart" descr="Bar chart showing the top five scores for this trust compared to the trust average.">
            <a:extLst>
              <a:ext uri="{FF2B5EF4-FFF2-40B4-BE49-F238E27FC236}">
                <a16:creationId xmlns:a16="http://schemas.microsoft.com/office/drawing/2014/main" id="{8106E05F-5ADE-843C-04BA-565FF480C338}"/>
              </a:ext>
            </a:extLst>
          </p:cNvPr>
          <p:cNvGraphicFramePr/>
          <p:nvPr>
            <p:extLst>
              <p:ext uri="{D42A27DB-BD31-4B8C-83A1-F6EECF244321}">
                <p14:modId xmlns:p14="http://schemas.microsoft.com/office/powerpoint/2010/main" val="82931708"/>
              </p:ext>
            </p:extLst>
          </p:nvPr>
        </p:nvGraphicFramePr>
        <p:xfrm>
          <a:off x="366233" y="2155776"/>
          <a:ext cx="5902654" cy="433248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Community Mental Health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53856"/>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Sussex Partnership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96" name="Rectangle 95">
            <a:extLst>
              <a:ext uri="{FF2B5EF4-FFF2-40B4-BE49-F238E27FC236}">
                <a16:creationId xmlns:a16="http://schemas.microsoft.com/office/drawing/2014/main" id="{7C88008D-3774-4309-AACC-46F832C550A4}"/>
              </a:ext>
            </a:extLst>
          </p:cNvPr>
          <p:cNvSpPr/>
          <p:nvPr/>
        </p:nvSpPr>
        <p:spPr>
          <a:xfrm>
            <a:off x="363823" y="5230535"/>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63824" y="5939913"/>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receiving care or treatment for a mental health condition and had been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treated</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by the trust between 1 April 2025 and 31 May 2025</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November</a:t>
            </a:r>
            <a:r>
              <a:rPr lang="en-GB" sz="1000" dirty="0">
                <a:solidFill>
                  <a:prstClr val="white"/>
                </a:solidFill>
                <a:latin typeface="Arial" panose="020B0604020202020204" pitchFamily="34" charset="0"/>
                <a:cs typeface="Arial" panose="020B0604020202020204" pitchFamily="34" charset="0"/>
              </a:rPr>
              <a:t> 2025,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5000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847</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2" name="Title 6">
            <a:extLst>
              <a:ext uri="{FF2B5EF4-FFF2-40B4-BE49-F238E27FC236}">
                <a16:creationId xmlns:a16="http://schemas.microsoft.com/office/drawing/2014/main" id="{E9A9CD14-D151-8A03-2C71-08F02EB957CF}"/>
              </a:ext>
            </a:extLst>
          </p:cNvPr>
          <p:cNvSpPr txBox="1">
            <a:spLocks/>
          </p:cNvSpPr>
          <p:nvPr/>
        </p:nvSpPr>
        <p:spPr>
          <a:xfrm>
            <a:off x="363823" y="145329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service user</a:t>
            </a:r>
            <a:r>
              <a:rPr lang="en-GB" sz="1800" dirty="0">
                <a:solidFill>
                  <a:prstClr val="black"/>
                </a:solidFill>
                <a:latin typeface="Arial"/>
              </a:rPr>
              <a:t>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3FC33880-F9F5-8307-090E-321E57DA2730}"/>
              </a:ext>
            </a:extLst>
          </p:cNvPr>
          <p:cNvSpPr txBox="1">
            <a:spLocks/>
          </p:cNvSpPr>
          <p:nvPr/>
        </p:nvSpPr>
        <p:spPr>
          <a:xfrm>
            <a:off x="392420" y="1792035"/>
            <a:ext cx="5351538" cy="3392440"/>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a:ln>
                  <a:noFill/>
                </a:ln>
                <a:solidFill>
                  <a:prstClr val="black"/>
                </a:solidFill>
                <a:effectLst/>
                <a:uLnTx/>
                <a:uFillTx/>
                <a:latin typeface="Arial"/>
                <a:ea typeface="+mj-ea"/>
                <a:cs typeface="+mj-cs"/>
              </a:rPr>
              <a:t>Feedback</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NHS mental health services asking service users for their views on the quality of their care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Mental health team: </a:t>
            </a:r>
            <a:r>
              <a:rPr kumimoji="0" lang="en-GB" sz="1400" b="0" i="0" u="none" strike="noStrike" kern="1200" cap="none" spc="0" normalizeH="0" baseline="0" noProof="0">
                <a:ln>
                  <a:noFill/>
                </a:ln>
                <a:solidFill>
                  <a:prstClr val="black"/>
                </a:solidFill>
                <a:effectLst/>
                <a:uLnTx/>
                <a:uFillTx/>
                <a:latin typeface="Arial"/>
                <a:ea typeface="+mj-ea"/>
                <a:cs typeface="+mj-cs"/>
              </a:rPr>
              <a:t>service users repeating their mental health history to staff</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Crisis care support: </a:t>
            </a:r>
            <a:r>
              <a:rPr lang="en-GB" sz="1400" b="0">
                <a:solidFill>
                  <a:prstClr val="black"/>
                </a:solidFill>
                <a:latin typeface="Arial"/>
              </a:rPr>
              <a:t>NHS mental health team provided support to family / carer when service users had a crisis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Support while waiting: </a:t>
            </a:r>
            <a:r>
              <a:rPr lang="en-GB" sz="1400" b="0">
                <a:solidFill>
                  <a:prstClr val="black"/>
                </a:solidFill>
                <a:latin typeface="Arial"/>
              </a:rPr>
              <a:t>service users offered appropriate support while waiting</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Psychological therapies:</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service users having enough privacy to talk comfortably during therapies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6">
            <a:extLst>
              <a:ext uri="{FF2B5EF4-FFF2-40B4-BE49-F238E27FC236}">
                <a16:creationId xmlns:a16="http://schemas.microsoft.com/office/drawing/2014/main" id="{DC7BA2A0-EE4D-8094-5A04-CB8D9D95D315}"/>
              </a:ext>
            </a:extLst>
          </p:cNvPr>
          <p:cNvSpPr txBox="1">
            <a:spLocks/>
          </p:cNvSpPr>
          <p:nvPr/>
        </p:nvSpPr>
        <p:spPr>
          <a:xfrm>
            <a:off x="6096000" y="1473128"/>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chemeClr val="tx1"/>
                </a:solidFill>
                <a:latin typeface="Arial"/>
              </a:rPr>
              <a:t>service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5" name="worst_results" descr="Displays the bottom five questions for your trust that are highest when compared with the national average. ">
            <a:extLst>
              <a:ext uri="{FF2B5EF4-FFF2-40B4-BE49-F238E27FC236}">
                <a16:creationId xmlns:a16="http://schemas.microsoft.com/office/drawing/2014/main" id="{F158C8DC-4877-7CFB-FEEA-C065EE2EC46E}"/>
              </a:ext>
            </a:extLst>
          </p:cNvPr>
          <p:cNvSpPr txBox="1">
            <a:spLocks/>
          </p:cNvSpPr>
          <p:nvPr/>
        </p:nvSpPr>
        <p:spPr>
          <a:xfrm>
            <a:off x="6096000" y="1792035"/>
            <a:ext cx="5703580" cy="3392439"/>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Crisis care access</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the length of time it took service users to get through to support during a mental health crisis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Medication: </a:t>
            </a:r>
            <a:r>
              <a:rPr kumimoji="0" lang="en-GB" sz="1400" b="0" i="0" u="none" strike="noStrike" kern="1200" cap="none" spc="0" normalizeH="0" baseline="0" noProof="0">
                <a:ln>
                  <a:noFill/>
                </a:ln>
                <a:solidFill>
                  <a:prstClr val="black"/>
                </a:solidFill>
                <a:effectLst/>
                <a:uLnTx/>
                <a:uFillTx/>
                <a:latin typeface="Arial"/>
                <a:ea typeface="+mj-ea"/>
                <a:cs typeface="+mj-cs"/>
              </a:rPr>
              <a:t>what will happen if they stop taking medication being discussed with service users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Support with other areas of life: </a:t>
            </a:r>
            <a:r>
              <a:rPr lang="en-GB" sz="1400" b="0" noProof="0">
                <a:solidFill>
                  <a:prstClr val="black"/>
                </a:solidFill>
                <a:latin typeface="Arial"/>
              </a:rPr>
              <a:t>service users being given help or advice with finding support for help with money or benefits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Support with other areas of life: </a:t>
            </a:r>
            <a:r>
              <a:rPr lang="en-GB" sz="1400" b="0">
                <a:solidFill>
                  <a:prstClr val="black"/>
                </a:solidFill>
                <a:latin typeface="Arial"/>
              </a:rPr>
              <a:t>service users being given help or advice with finding support for finding or keeping work</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Support in accessing care:</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schemeClr val="tx1"/>
                </a:solidFill>
                <a:latin typeface="Arial" panose="020B0604020202020204" pitchFamily="34" charset="0"/>
                <a:cs typeface="Arial" panose="020B0604020202020204" pitchFamily="34" charset="0"/>
              </a:rPr>
              <a:t>support provided met service users' needs</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Tree>
    <p:extLst>
      <p:ext uri="{BB962C8B-B14F-4D97-AF65-F5344CB8AC3E}">
        <p14:creationId xmlns:p14="http://schemas.microsoft.com/office/powerpoint/2010/main" val="946635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20602"/>
            <a:ext cx="859671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513986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service user’s experience could be improved. A score of 0 is assigned to all responses that reflect considerable scope for improvement, whereas a score of 10 refers to the most positive service user experience possible. Where a number of options lay between the negative and positive responses, they are placed at equal intervals along the scale. Where options were provided that did not have any bearing on the trust’s performance in terms of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18 “Has your NHS mental health team supported you to make decisions about your care and treatment? Support includes sharing information on risks and benefits of your care and treatment.”: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definitely” would be given a score of 10, as this refers to the most positive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to some extent”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they do not have a clear bearing on the trust’s performance in terms of service user’s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 technique</a:t>
            </a:r>
            <a:r>
              <a:rPr lang="en-GB" sz="1200" dirty="0">
                <a:latin typeface="Arial" panose="020B0604020202020204" pitchFamily="34" charset="0"/>
                <a:cs typeface="Arial" panose="020B0604020202020204" pitchFamily="34" charset="0"/>
              </a:rPr>
              <a:t>.</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9" name="Picture 8">
            <a:extLst>
              <a:ext uri="{FF2B5EF4-FFF2-40B4-BE49-F238E27FC236}">
                <a16:creationId xmlns:a16="http://schemas.microsoft.com/office/drawing/2014/main" id="{BB260CA1-B043-F568-BADD-0C4BF0FC7268}"/>
              </a:ext>
            </a:extLst>
          </p:cNvPr>
          <p:cNvPicPr>
            <a:picLocks noChangeAspect="1"/>
          </p:cNvPicPr>
          <p:nvPr/>
        </p:nvPicPr>
        <p:blipFill>
          <a:blip r:embed="rId4"/>
          <a:stretch>
            <a:fillRect/>
          </a:stretch>
        </p:blipFill>
        <p:spPr>
          <a:xfrm>
            <a:off x="6016489" y="4797194"/>
            <a:ext cx="5755920" cy="1476959"/>
          </a:xfrm>
          <a:prstGeom prst="rect">
            <a:avLst/>
          </a:prstGeom>
        </p:spPr>
      </p:pic>
      <p:pic>
        <p:nvPicPr>
          <p:cNvPr id="12" name="Picture 11">
            <a:extLst>
              <a:ext uri="{FF2B5EF4-FFF2-40B4-BE49-F238E27FC236}">
                <a16:creationId xmlns:a16="http://schemas.microsoft.com/office/drawing/2014/main" id="{101FE2F5-D80E-7AEC-C852-25E600F759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6489" y="1788910"/>
            <a:ext cx="5753355" cy="2255454"/>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1. </a:t>
            </a:r>
            <a:r>
              <a:rPr lang="en-US" dirty="0"/>
              <a:t>Support while waiting </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4" name="section_table"/>
          <p:cNvGraphicFramePr>
            <a:graphicFrameLocks noGrp="1"/>
          </p:cNvGraphicFramePr>
          <p:nvPr>
            <p:extLst>
              <p:ext uri="{D42A27DB-BD31-4B8C-83A1-F6EECF244321}">
                <p14:modId xmlns:p14="http://schemas.microsoft.com/office/powerpoint/2010/main" val="309626686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5" name="S1" descr="A bar chart showing the range of section scores for all NHS trusts for Section 1 (Health and social care workers).">
            <a:extLst>
              <a:ext uri="{FF2B5EF4-FFF2-40B4-BE49-F238E27FC236}">
                <a16:creationId xmlns:a16="http://schemas.microsoft.com/office/drawing/2014/main" id="{A2414882-DB9E-024B-9038-0F224AC6AB23}"/>
              </a:ext>
            </a:extLst>
          </p:cNvPr>
          <p:cNvGraphicFramePr/>
          <p:nvPr>
            <p:extLst>
              <p:ext uri="{D42A27DB-BD31-4B8C-83A1-F6EECF244321}">
                <p14:modId xmlns:p14="http://schemas.microsoft.com/office/powerpoint/2010/main" val="233207671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Q7" descr="A chart showing how your Trust scored for Q8 compared with other trusts that took part; using the ‘expected range’ analysis technique. ">
            <a:extLst>
              <a:ext uri="{FF2B5EF4-FFF2-40B4-BE49-F238E27FC236}">
                <a16:creationId xmlns:a16="http://schemas.microsoft.com/office/drawing/2014/main" id="{98788DA1-4363-4CA7-A414-68A6ED90B11A}"/>
              </a:ext>
            </a:extLst>
          </p:cNvPr>
          <p:cNvGraphicFramePr>
            <a:graphicFrameLocks/>
          </p:cNvGraphicFramePr>
          <p:nvPr>
            <p:extLst>
              <p:ext uri="{D42A27DB-BD31-4B8C-83A1-F6EECF244321}">
                <p14:modId xmlns:p14="http://schemas.microsoft.com/office/powerpoint/2010/main" val="2639030844"/>
              </p:ext>
            </p:extLst>
          </p:nvPr>
        </p:nvGraphicFramePr>
        <p:xfrm>
          <a:off x="163145" y="3135436"/>
          <a:ext cx="8246527" cy="104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Support while waiting </a:t>
            </a:r>
            <a:r>
              <a:rPr lang="en-GB" dirty="0"/>
              <a:t>(continued)</a:t>
            </a:r>
          </a:p>
        </p:txBody>
      </p:sp>
      <p:grpSp>
        <p:nvGrpSpPr>
          <p:cNvPr id="5" name="Group 4" descr="A chart showing how your Trust scored for Q7 compared with other trusts that took part; using the ‘expected range’ analysis technique. ">
            <a:extLst>
              <a:ext uri="{FF2B5EF4-FFF2-40B4-BE49-F238E27FC236}">
                <a16:creationId xmlns:a16="http://schemas.microsoft.com/office/drawing/2014/main" id="{96B6760A-A8D4-4213-A0F1-27467148A5A6}"/>
              </a:ext>
            </a:extLst>
          </p:cNvPr>
          <p:cNvGrpSpPr/>
          <p:nvPr/>
        </p:nvGrpSpPr>
        <p:grpSpPr>
          <a:xfrm>
            <a:off x="163146" y="1439959"/>
            <a:ext cx="8246527" cy="1796400"/>
            <a:chOff x="380078" y="1436455"/>
            <a:chExt cx="8246527" cy="1585059"/>
          </a:xfrm>
        </p:grpSpPr>
        <p:graphicFrame>
          <p:nvGraphicFramePr>
            <p:cNvPr id="11" name="Q6">
              <a:extLst>
                <a:ext uri="{FF2B5EF4-FFF2-40B4-BE49-F238E27FC236}">
                  <a16:creationId xmlns:a16="http://schemas.microsoft.com/office/drawing/2014/main" id="{4647D9F7-FB19-42E0-AFE3-E737CF1F73AF}"/>
                </a:ext>
              </a:extLst>
            </p:cNvPr>
            <p:cNvGraphicFramePr/>
            <p:nvPr>
              <p:extLst>
                <p:ext uri="{D42A27DB-BD31-4B8C-83A1-F6EECF244321}">
                  <p14:modId xmlns:p14="http://schemas.microsoft.com/office/powerpoint/2010/main" val="2964547810"/>
                </p:ext>
              </p:extLst>
            </p:nvPr>
          </p:nvGraphicFramePr>
          <p:xfrm>
            <a:off x="380078" y="1436455"/>
            <a:ext cx="8246527" cy="1585059"/>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a16="http://schemas.microsoft.com/office/drawing/2014/main" id="{65B13D04-C6A7-4775-B8F4-D67398ECB552}"/>
                </a:ext>
              </a:extLst>
            </p:cNvPr>
            <p:cNvSpPr/>
            <p:nvPr/>
          </p:nvSpPr>
          <p:spPr>
            <a:xfrm>
              <a:off x="6694854" y="188363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graphicFrame>
        <p:nvGraphicFramePr>
          <p:cNvPr id="21" name="table" descr="Number of respondents, Trust score, National average, lowest trust score, highest trust score shown for Q7, Q8 and Q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646369630"/>
              </p:ext>
            </p:extLst>
          </p:nvPr>
        </p:nvGraphicFramePr>
        <p:xfrm>
          <a:off x="8565502" y="1728610"/>
          <a:ext cx="3340358" cy="2327069"/>
        </p:xfrm>
        <a:graphic>
          <a:graphicData uri="http://schemas.openxmlformats.org/drawingml/2006/table">
            <a:tbl>
              <a:tblPr firstRow="1" bandRow="1">
                <a:tableStyleId>{5940675A-B579-460E-94D1-54222C63F5DA}</a:tableStyleId>
              </a:tblPr>
              <a:tblGrid>
                <a:gridCol w="71161">
                  <a:extLst>
                    <a:ext uri="{9D8B030D-6E8A-4147-A177-3AD203B41FA5}">
                      <a16:colId xmlns:a16="http://schemas.microsoft.com/office/drawing/2014/main" val="3601460425"/>
                    </a:ext>
                  </a:extLst>
                </a:gridCol>
                <a:gridCol w="755815">
                  <a:extLst>
                    <a:ext uri="{9D8B030D-6E8A-4147-A177-3AD203B41FA5}">
                      <a16:colId xmlns:a16="http://schemas.microsoft.com/office/drawing/2014/main" val="4049772561"/>
                    </a:ext>
                  </a:extLst>
                </a:gridCol>
                <a:gridCol w="705679">
                  <a:extLst>
                    <a:ext uri="{9D8B030D-6E8A-4147-A177-3AD203B41FA5}">
                      <a16:colId xmlns:a16="http://schemas.microsoft.com/office/drawing/2014/main" val="761297345"/>
                    </a:ext>
                  </a:extLst>
                </a:gridCol>
                <a:gridCol w="419304">
                  <a:extLst>
                    <a:ext uri="{9D8B030D-6E8A-4147-A177-3AD203B41FA5}">
                      <a16:colId xmlns:a16="http://schemas.microsoft.com/office/drawing/2014/main" val="2986169346"/>
                    </a:ext>
                  </a:extLst>
                </a:gridCol>
                <a:gridCol w="462800">
                  <a:extLst>
                    <a:ext uri="{9D8B030D-6E8A-4147-A177-3AD203B41FA5}">
                      <a16:colId xmlns:a16="http://schemas.microsoft.com/office/drawing/2014/main" val="2645485451"/>
                    </a:ext>
                  </a:extLst>
                </a:gridCol>
                <a:gridCol w="462799">
                  <a:extLst>
                    <a:ext uri="{9D8B030D-6E8A-4147-A177-3AD203B41FA5}">
                      <a16:colId xmlns:a16="http://schemas.microsoft.com/office/drawing/2014/main" val="457178370"/>
                    </a:ext>
                  </a:extLst>
                </a:gridCol>
                <a:gridCol w="462800">
                  <a:extLst>
                    <a:ext uri="{9D8B030D-6E8A-4147-A177-3AD203B41FA5}">
                      <a16:colId xmlns:a16="http://schemas.microsoft.com/office/drawing/2014/main" val="1607234817"/>
                    </a:ext>
                  </a:extLst>
                </a:gridCol>
              </a:tblGrid>
              <a:tr h="2402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43723179"/>
                  </a:ext>
                </a:extLst>
              </a:tr>
              <a:tr h="49552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5850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22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6">
            <a:extLst>
              <a:ext uri="{FF2B5EF4-FFF2-40B4-BE49-F238E27FC236}">
                <a16:creationId xmlns:a16="http://schemas.microsoft.com/office/drawing/2014/main" id="{13393568-027F-25C5-7EEF-1087E58D5A60}"/>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Tree>
    <p:extLst>
      <p:ext uri="{BB962C8B-B14F-4D97-AF65-F5344CB8AC3E}">
        <p14:creationId xmlns:p14="http://schemas.microsoft.com/office/powerpoint/2010/main" val="22007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Section 2. Mental health team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EAFBB15-8845-4AAB-B2F1-973F2F3D6A74}"/>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2" descr="A bar chart showing the range of section scores for all NHS trusts for Section 1 (Health and social care workers).">
            <a:extLst>
              <a:ext uri="{FF2B5EF4-FFF2-40B4-BE49-F238E27FC236}">
                <a16:creationId xmlns:a16="http://schemas.microsoft.com/office/drawing/2014/main" id="{0DF04CDE-6BAC-4839-A3A6-44D677617CA8}"/>
              </a:ext>
            </a:extLst>
          </p:cNvPr>
          <p:cNvGraphicFramePr/>
          <p:nvPr>
            <p:extLst>
              <p:ext uri="{D42A27DB-BD31-4B8C-83A1-F6EECF244321}">
                <p14:modId xmlns:p14="http://schemas.microsoft.com/office/powerpoint/2010/main" val="309145477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ection_table"/>
          <p:cNvGraphicFramePr>
            <a:graphicFrameLocks noGrp="1"/>
          </p:cNvGraphicFramePr>
          <p:nvPr>
            <p:extLst>
              <p:ext uri="{D42A27DB-BD31-4B8C-83A1-F6EECF244321}">
                <p14:modId xmlns:p14="http://schemas.microsoft.com/office/powerpoint/2010/main" val="47979719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Q11" descr="A chart showing how your Trust scored for Q13 compared with other trusts that took part; using the ‘expected range’ analysis technique. ">
            <a:extLst>
              <a:ext uri="{FF2B5EF4-FFF2-40B4-BE49-F238E27FC236}">
                <a16:creationId xmlns:a16="http://schemas.microsoft.com/office/drawing/2014/main" id="{BA3FE576-CD46-4CD9-A69D-C73456D6E5CE}"/>
              </a:ext>
            </a:extLst>
          </p:cNvPr>
          <p:cNvGraphicFramePr>
            <a:graphicFrameLocks/>
          </p:cNvGraphicFramePr>
          <p:nvPr>
            <p:extLst>
              <p:ext uri="{D42A27DB-BD31-4B8C-83A1-F6EECF244321}">
                <p14:modId xmlns:p14="http://schemas.microsoft.com/office/powerpoint/2010/main" val="1408362364"/>
              </p:ext>
            </p:extLst>
          </p:nvPr>
        </p:nvGraphicFramePr>
        <p:xfrm>
          <a:off x="162340" y="5121292"/>
          <a:ext cx="8246527" cy="93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10" descr="A chart showing how your Trust scored for Q13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1637825806"/>
              </p:ext>
            </p:extLst>
          </p:nvPr>
        </p:nvGraphicFramePr>
        <p:xfrm>
          <a:off x="162341" y="4134148"/>
          <a:ext cx="8246527" cy="10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9" descr="A chart showing how your Trust scored for Q12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3371905244"/>
              </p:ext>
            </p:extLst>
          </p:nvPr>
        </p:nvGraphicFramePr>
        <p:xfrm>
          <a:off x="162341" y="3037447"/>
          <a:ext cx="8246527" cy="1044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2343" y="1408463"/>
            <a:ext cx="8246527" cy="1836000"/>
            <a:chOff x="380078" y="1436456"/>
            <a:chExt cx="8246527" cy="1538336"/>
          </a:xfrm>
        </p:grpSpPr>
        <p:graphicFrame>
          <p:nvGraphicFramePr>
            <p:cNvPr id="15" name="Q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158603667"/>
                </p:ext>
              </p:extLst>
            </p:nvPr>
          </p:nvGraphicFramePr>
          <p:xfrm>
            <a:off x="380078" y="1436456"/>
            <a:ext cx="8246527" cy="1538336"/>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514CD6B0-AB82-DE51-77EA-4C7E319CF362}"/>
              </a:ext>
            </a:extLst>
          </p:cNvPr>
          <p:cNvGraphicFramePr>
            <a:graphicFrameLocks noGrp="1"/>
          </p:cNvGraphicFramePr>
          <p:nvPr>
            <p:extLst>
              <p:ext uri="{D42A27DB-BD31-4B8C-83A1-F6EECF244321}">
                <p14:modId xmlns:p14="http://schemas.microsoft.com/office/powerpoint/2010/main" val="3539346475"/>
              </p:ext>
            </p:extLst>
          </p:nvPr>
        </p:nvGraphicFramePr>
        <p:xfrm>
          <a:off x="8528178" y="1674495"/>
          <a:ext cx="3300158" cy="4735197"/>
        </p:xfrm>
        <a:graphic>
          <a:graphicData uri="http://schemas.openxmlformats.org/drawingml/2006/table">
            <a:tbl>
              <a:tblPr firstRow="1" bandRow="1">
                <a:tableStyleId>{5940675A-B579-460E-94D1-54222C63F5DA}</a:tableStyleId>
              </a:tblPr>
              <a:tblGrid>
                <a:gridCol w="70251">
                  <a:extLst>
                    <a:ext uri="{9D8B030D-6E8A-4147-A177-3AD203B41FA5}">
                      <a16:colId xmlns:a16="http://schemas.microsoft.com/office/drawing/2014/main" val="3601460425"/>
                    </a:ext>
                  </a:extLst>
                </a:gridCol>
                <a:gridCol w="763285">
                  <a:extLst>
                    <a:ext uri="{9D8B030D-6E8A-4147-A177-3AD203B41FA5}">
                      <a16:colId xmlns:a16="http://schemas.microsoft.com/office/drawing/2014/main" val="4049772561"/>
                    </a:ext>
                  </a:extLst>
                </a:gridCol>
                <a:gridCol w="714103">
                  <a:extLst>
                    <a:ext uri="{9D8B030D-6E8A-4147-A177-3AD203B41FA5}">
                      <a16:colId xmlns:a16="http://schemas.microsoft.com/office/drawing/2014/main" val="761297345"/>
                    </a:ext>
                  </a:extLst>
                </a:gridCol>
                <a:gridCol w="386731">
                  <a:extLst>
                    <a:ext uri="{9D8B030D-6E8A-4147-A177-3AD203B41FA5}">
                      <a16:colId xmlns:a16="http://schemas.microsoft.com/office/drawing/2014/main" val="2986169346"/>
                    </a:ext>
                  </a:extLst>
                </a:gridCol>
                <a:gridCol w="455263">
                  <a:extLst>
                    <a:ext uri="{9D8B030D-6E8A-4147-A177-3AD203B41FA5}">
                      <a16:colId xmlns:a16="http://schemas.microsoft.com/office/drawing/2014/main" val="2645485451"/>
                    </a:ext>
                  </a:extLst>
                </a:gridCol>
                <a:gridCol w="455262">
                  <a:extLst>
                    <a:ext uri="{9D8B030D-6E8A-4147-A177-3AD203B41FA5}">
                      <a16:colId xmlns:a16="http://schemas.microsoft.com/office/drawing/2014/main" val="457178370"/>
                    </a:ext>
                  </a:extLst>
                </a:gridCol>
                <a:gridCol w="455263">
                  <a:extLst>
                    <a:ext uri="{9D8B030D-6E8A-4147-A177-3AD203B41FA5}">
                      <a16:colId xmlns:a16="http://schemas.microsoft.com/office/drawing/2014/main" val="1607234817"/>
                    </a:ext>
                  </a:extLst>
                </a:gridCol>
              </a:tblGrid>
              <a:tr h="19489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46318754"/>
                  </a:ext>
                </a:extLst>
              </a:tr>
              <a:tr h="326645">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298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438938" y="568375"/>
            <a:ext cx="8341964" cy="484188"/>
          </a:xfrm>
        </p:spPr>
        <p:txBody>
          <a:bodyPr vert="horz" lIns="91440" tIns="45720" rIns="91440" bIns="45720" rtlCol="0" anchor="ctr">
            <a:normAutofit/>
          </a:bodyPr>
          <a:lstStyle/>
          <a:p>
            <a:r>
              <a:rPr lang="en-GB" sz="2800" b="1" dirty="0">
                <a:solidFill>
                  <a:srgbClr val="6D276A"/>
                </a:solidFill>
                <a:latin typeface="Arial"/>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12685" y="5467076"/>
            <a:ext cx="3362610" cy="938719"/>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1228947"/>
            <a:ext cx="10754822"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3" action="ppaction://hlinksldjump"/>
            <a:extLst>
              <a:ext uri="{FF2B5EF4-FFF2-40B4-BE49-F238E27FC236}">
                <a16:creationId xmlns:a16="http://schemas.microsoft.com/office/drawing/2014/main" id="{370AF834-0347-44E5-B067-773DCB2CD1D2}"/>
              </a:ext>
            </a:extLst>
          </p:cNvPr>
          <p:cNvSpPr/>
          <p:nvPr/>
        </p:nvSpPr>
        <p:spPr>
          <a:xfrm>
            <a:off x="1792734" y="1139360"/>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&amp; methodology</a:t>
            </a:r>
          </a:p>
        </p:txBody>
      </p:sp>
      <p:sp>
        <p:nvSpPr>
          <p:cNvPr id="3" name="Rectangle 2">
            <a:hlinkClick r:id="rId4" action="ppaction://hlinksldjump"/>
            <a:extLst>
              <a:ext uri="{FF2B5EF4-FFF2-40B4-BE49-F238E27FC236}">
                <a16:creationId xmlns:a16="http://schemas.microsoft.com/office/drawing/2014/main" id="{E59241EA-F44E-C9EA-EFB8-98B7292FFC8B}"/>
              </a:ext>
            </a:extLst>
          </p:cNvPr>
          <p:cNvSpPr/>
          <p:nvPr/>
        </p:nvSpPr>
        <p:spPr>
          <a:xfrm>
            <a:off x="1792734" y="1828122"/>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5" action="ppaction://hlinksldjump"/>
            <a:extLst>
              <a:ext uri="{FF2B5EF4-FFF2-40B4-BE49-F238E27FC236}">
                <a16:creationId xmlns:a16="http://schemas.microsoft.com/office/drawing/2014/main" id="{6C1871B8-5E65-939D-E234-B81B00CA2294}"/>
              </a:ext>
            </a:extLst>
          </p:cNvPr>
          <p:cNvSpPr/>
          <p:nvPr/>
        </p:nvSpPr>
        <p:spPr>
          <a:xfrm>
            <a:off x="1792734" y="2293610"/>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6" action="ppaction://hlinksldjump"/>
            <a:extLst>
              <a:ext uri="{FF2B5EF4-FFF2-40B4-BE49-F238E27FC236}">
                <a16:creationId xmlns:a16="http://schemas.microsoft.com/office/drawing/2014/main" id="{32298536-3B14-D696-C4DC-3332F5E52636}"/>
              </a:ext>
            </a:extLst>
          </p:cNvPr>
          <p:cNvSpPr/>
          <p:nvPr/>
        </p:nvSpPr>
        <p:spPr>
          <a:xfrm>
            <a:off x="1792734" y="2759098"/>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71" name="Group 70">
            <a:extLst>
              <a:ext uri="{FF2B5EF4-FFF2-40B4-BE49-F238E27FC236}">
                <a16:creationId xmlns:a16="http://schemas.microsoft.com/office/drawing/2014/main" id="{108BA63A-7124-8860-5A1E-34C2D25F6626}"/>
              </a:ext>
            </a:extLst>
          </p:cNvPr>
          <p:cNvGrpSpPr/>
          <p:nvPr/>
        </p:nvGrpSpPr>
        <p:grpSpPr>
          <a:xfrm>
            <a:off x="9588935" y="1138877"/>
            <a:ext cx="1731876" cy="1158838"/>
            <a:chOff x="8170831" y="919871"/>
            <a:chExt cx="1731876" cy="1158838"/>
          </a:xfrm>
        </p:grpSpPr>
        <p:sp>
          <p:nvSpPr>
            <p:cNvPr id="37" name="Rectangle 36" descr="Appendix" title="Section 5">
              <a:hlinkClick r:id="rId7" action="ppaction://hlinksldjump"/>
              <a:extLst>
                <a:ext uri="{FF2B5EF4-FFF2-40B4-BE49-F238E27FC236}">
                  <a16:creationId xmlns:a16="http://schemas.microsoft.com/office/drawing/2014/main" id="{4E5E8511-B476-4830-8E79-DB3F8F54BD0E}"/>
                </a:ext>
              </a:extLst>
            </p:cNvPr>
            <p:cNvSpPr/>
            <p:nvPr/>
          </p:nvSpPr>
          <p:spPr>
            <a:xfrm>
              <a:off x="8170831" y="919871"/>
              <a:ext cx="1731875"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8" action="ppaction://hlinksldjump"/>
              <a:extLst>
                <a:ext uri="{FF2B5EF4-FFF2-40B4-BE49-F238E27FC236}">
                  <a16:creationId xmlns:a16="http://schemas.microsoft.com/office/drawing/2014/main" id="{CC617040-6EA3-22F3-5460-E23B5904119B}"/>
                </a:ext>
              </a:extLst>
            </p:cNvPr>
            <p:cNvSpPr/>
            <p:nvPr/>
          </p:nvSpPr>
          <p:spPr>
            <a:xfrm>
              <a:off x="8170831" y="1610709"/>
              <a:ext cx="1731876"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sp>
        <p:nvSpPr>
          <p:cNvPr id="24" name="Rectangle 23" descr="Headline results" title="Section 2">
            <a:hlinkClick r:id="rId9" action="ppaction://hlinksldjump"/>
            <a:extLst>
              <a:ext uri="{FF2B5EF4-FFF2-40B4-BE49-F238E27FC236}">
                <a16:creationId xmlns:a16="http://schemas.microsoft.com/office/drawing/2014/main" id="{908F9A59-76F8-4F59-8D74-8E768F473729}"/>
              </a:ext>
            </a:extLst>
          </p:cNvPr>
          <p:cNvSpPr/>
          <p:nvPr/>
        </p:nvSpPr>
        <p:spPr>
          <a:xfrm>
            <a:off x="3737213" y="1138877"/>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10" action="ppaction://hlinksldjump"/>
            <a:extLst>
              <a:ext uri="{FF2B5EF4-FFF2-40B4-BE49-F238E27FC236}">
                <a16:creationId xmlns:a16="http://schemas.microsoft.com/office/drawing/2014/main" id="{A123B665-4E67-D29D-AAA5-70B4C1419347}"/>
              </a:ext>
            </a:extLst>
          </p:cNvPr>
          <p:cNvSpPr/>
          <p:nvPr/>
        </p:nvSpPr>
        <p:spPr>
          <a:xfrm>
            <a:off x="3737213" y="1833453"/>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11" action="ppaction://hlinksldjump"/>
            <a:extLst>
              <a:ext uri="{FF2B5EF4-FFF2-40B4-BE49-F238E27FC236}">
                <a16:creationId xmlns:a16="http://schemas.microsoft.com/office/drawing/2014/main" id="{8EEC548F-71BF-7FE7-381C-F33C6A31A788}"/>
              </a:ext>
            </a:extLst>
          </p:cNvPr>
          <p:cNvSpPr/>
          <p:nvPr/>
        </p:nvSpPr>
        <p:spPr>
          <a:xfrm>
            <a:off x="3737213" y="2293881"/>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12" action="ppaction://hlinksldjump"/>
            <a:extLst>
              <a:ext uri="{FF2B5EF4-FFF2-40B4-BE49-F238E27FC236}">
                <a16:creationId xmlns:a16="http://schemas.microsoft.com/office/drawing/2014/main" id="{CB66034D-F183-1AE1-2054-9B13E81CC611}"/>
              </a:ext>
            </a:extLst>
          </p:cNvPr>
          <p:cNvSpPr/>
          <p:nvPr/>
        </p:nvSpPr>
        <p:spPr>
          <a:xfrm>
            <a:off x="3737213" y="2754309"/>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8" name="Rectangle 7">
            <a:hlinkClick r:id="rId13" action="ppaction://hlinksldjump"/>
            <a:extLst>
              <a:ext uri="{FF2B5EF4-FFF2-40B4-BE49-F238E27FC236}">
                <a16:creationId xmlns:a16="http://schemas.microsoft.com/office/drawing/2014/main" id="{74EEE4DB-4C23-6396-33D2-A6152C31A5D2}"/>
              </a:ext>
            </a:extLst>
          </p:cNvPr>
          <p:cNvSpPr/>
          <p:nvPr/>
        </p:nvSpPr>
        <p:spPr>
          <a:xfrm>
            <a:off x="3737213" y="3214738"/>
            <a:ext cx="1728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14" name="Rectangle 13" descr="Benchmarking" title="Section 3">
            <a:hlinkClick r:id="rId14" action="ppaction://hlinksldjump"/>
            <a:extLst>
              <a:ext uri="{FF2B5EF4-FFF2-40B4-BE49-F238E27FC236}">
                <a16:creationId xmlns:a16="http://schemas.microsoft.com/office/drawing/2014/main" id="{8F9BF9FF-62F1-8275-142B-BDBC26828802}"/>
              </a:ext>
            </a:extLst>
          </p:cNvPr>
          <p:cNvSpPr/>
          <p:nvPr/>
        </p:nvSpPr>
        <p:spPr>
          <a:xfrm>
            <a:off x="7635502" y="1138877"/>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Arial" panose="020B0604020202020204" pitchFamily="34" charset="0"/>
                <a:cs typeface="Arial" panose="020B0604020202020204" pitchFamily="34" charset="0"/>
              </a:rPr>
              <a:t>4. </a:t>
            </a:r>
          </a:p>
          <a:p>
            <a:pPr algn="ctr"/>
            <a:r>
              <a:rPr lang="en-GB" sz="1200" b="1" dirty="0">
                <a:solidFill>
                  <a:schemeClr val="bg1"/>
                </a:solidFill>
                <a:latin typeface="Arial" panose="020B0604020202020204" pitchFamily="34" charset="0"/>
                <a:cs typeface="Arial" panose="020B0604020202020204" pitchFamily="34" charset="0"/>
              </a:rPr>
              <a:t>Change over time </a:t>
            </a:r>
          </a:p>
        </p:txBody>
      </p:sp>
      <p:sp>
        <p:nvSpPr>
          <p:cNvPr id="66" name="hyperlink_sh_1">
            <a:hlinkClick r:id="rId15" action="ppaction://hlinksldjump"/>
            <a:extLst>
              <a:ext uri="{FF2B5EF4-FFF2-40B4-BE49-F238E27FC236}">
                <a16:creationId xmlns:a16="http://schemas.microsoft.com/office/drawing/2014/main" id="{427B8045-8A9F-9926-21D3-BE1D3A5009D5}"/>
              </a:ext>
            </a:extLst>
          </p:cNvPr>
          <p:cNvSpPr/>
          <p:nvPr/>
        </p:nvSpPr>
        <p:spPr>
          <a:xfrm>
            <a:off x="7639652" y="182733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How to interpret change over time in this report</a:t>
            </a:r>
          </a:p>
        </p:txBody>
      </p:sp>
      <p:sp>
        <p:nvSpPr>
          <p:cNvPr id="15" name="hyperlink_sh_2">
            <a:hlinkClick r:id="rId16" action="ppaction://hlinksldjump"/>
            <a:extLst>
              <a:ext uri="{FF2B5EF4-FFF2-40B4-BE49-F238E27FC236}">
                <a16:creationId xmlns:a16="http://schemas.microsoft.com/office/drawing/2014/main" id="{66174255-67F0-984B-DFEB-E9EAABEF7847}"/>
              </a:ext>
            </a:extLst>
          </p:cNvPr>
          <p:cNvSpPr/>
          <p:nvPr/>
        </p:nvSpPr>
        <p:spPr>
          <a:xfrm>
            <a:off x="7644458" y="215973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 Support while waiting </a:t>
            </a:r>
            <a:endParaRPr lang="en-GB" sz="1000" dirty="0">
              <a:solidFill>
                <a:schemeClr val="bg1"/>
              </a:solidFill>
              <a:latin typeface="Arial" panose="020B0604020202020204" pitchFamily="34" charset="0"/>
              <a:cs typeface="Arial" panose="020B0604020202020204" pitchFamily="34" charset="0"/>
            </a:endParaRPr>
          </a:p>
        </p:txBody>
      </p:sp>
      <p:sp>
        <p:nvSpPr>
          <p:cNvPr id="16" name="hyperlink_sh_3">
            <a:hlinkClick r:id="rId17" action="ppaction://hlinksldjump"/>
            <a:extLst>
              <a:ext uri="{FF2B5EF4-FFF2-40B4-BE49-F238E27FC236}">
                <a16:creationId xmlns:a16="http://schemas.microsoft.com/office/drawing/2014/main" id="{B73CAEF0-5E57-A010-E6F3-D6A9F8D67270}"/>
              </a:ext>
            </a:extLst>
          </p:cNvPr>
          <p:cNvSpPr/>
          <p:nvPr/>
        </p:nvSpPr>
        <p:spPr>
          <a:xfrm>
            <a:off x="7644458" y="249212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2. Mental health team </a:t>
            </a:r>
          </a:p>
        </p:txBody>
      </p:sp>
      <p:sp>
        <p:nvSpPr>
          <p:cNvPr id="18" name="hyperlink_sh_4">
            <a:hlinkClick r:id="rId18" action="ppaction://hlinksldjump"/>
            <a:extLst>
              <a:ext uri="{FF2B5EF4-FFF2-40B4-BE49-F238E27FC236}">
                <a16:creationId xmlns:a16="http://schemas.microsoft.com/office/drawing/2014/main" id="{D8E1A833-FCF9-B11E-F89C-923CDBEE6318}"/>
              </a:ext>
            </a:extLst>
          </p:cNvPr>
          <p:cNvSpPr/>
          <p:nvPr/>
        </p:nvSpPr>
        <p:spPr>
          <a:xfrm>
            <a:off x="7644458" y="2824524"/>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3. Your care</a:t>
            </a:r>
          </a:p>
        </p:txBody>
      </p:sp>
      <p:sp>
        <p:nvSpPr>
          <p:cNvPr id="30" name="hyperlink_sh_5">
            <a:hlinkClick r:id="rId19" action="ppaction://hlinksldjump"/>
            <a:extLst>
              <a:ext uri="{FF2B5EF4-FFF2-40B4-BE49-F238E27FC236}">
                <a16:creationId xmlns:a16="http://schemas.microsoft.com/office/drawing/2014/main" id="{7A9E5D22-9BC7-3C89-BA8B-7C77B2748109}"/>
              </a:ext>
            </a:extLst>
          </p:cNvPr>
          <p:cNvSpPr/>
          <p:nvPr/>
        </p:nvSpPr>
        <p:spPr>
          <a:xfrm>
            <a:off x="7644458" y="315692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4. Medication</a:t>
            </a:r>
          </a:p>
        </p:txBody>
      </p:sp>
      <p:sp>
        <p:nvSpPr>
          <p:cNvPr id="13" name="hyperlink_sh_6">
            <a:hlinkClick r:id="rId20" action="ppaction://hlinksldjump"/>
            <a:extLst>
              <a:ext uri="{FF2B5EF4-FFF2-40B4-BE49-F238E27FC236}">
                <a16:creationId xmlns:a16="http://schemas.microsoft.com/office/drawing/2014/main" id="{2407D79D-7E95-646C-4B66-DBF65FBD4AA0}"/>
              </a:ext>
            </a:extLst>
          </p:cNvPr>
          <p:cNvSpPr/>
          <p:nvPr/>
        </p:nvSpPr>
        <p:spPr>
          <a:xfrm>
            <a:off x="7644458" y="3489318"/>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5. Psychological therapies </a:t>
            </a:r>
          </a:p>
        </p:txBody>
      </p:sp>
      <p:sp>
        <p:nvSpPr>
          <p:cNvPr id="41" name="hyperlink_sh_7">
            <a:hlinkClick r:id="rId21" action="ppaction://hlinksldjump"/>
            <a:extLst>
              <a:ext uri="{FF2B5EF4-FFF2-40B4-BE49-F238E27FC236}">
                <a16:creationId xmlns:a16="http://schemas.microsoft.com/office/drawing/2014/main" id="{14F189CA-2821-371E-27A9-5A03751A2B56}"/>
              </a:ext>
            </a:extLst>
          </p:cNvPr>
          <p:cNvSpPr/>
          <p:nvPr/>
        </p:nvSpPr>
        <p:spPr>
          <a:xfrm>
            <a:off x="7644458" y="382171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6. Crisis care support </a:t>
            </a:r>
          </a:p>
        </p:txBody>
      </p:sp>
      <p:sp>
        <p:nvSpPr>
          <p:cNvPr id="43" name="hyperlink_sh_8">
            <a:hlinkClick r:id="rId22" action="ppaction://hlinksldjump"/>
            <a:extLst>
              <a:ext uri="{FF2B5EF4-FFF2-40B4-BE49-F238E27FC236}">
                <a16:creationId xmlns:a16="http://schemas.microsoft.com/office/drawing/2014/main" id="{55FC6AE2-08EA-B98E-0AAD-4DA39DB48E40}"/>
              </a:ext>
            </a:extLst>
          </p:cNvPr>
          <p:cNvSpPr/>
          <p:nvPr/>
        </p:nvSpPr>
        <p:spPr>
          <a:xfrm>
            <a:off x="7644458" y="4154112"/>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Crisis care access </a:t>
            </a:r>
          </a:p>
        </p:txBody>
      </p:sp>
      <p:sp>
        <p:nvSpPr>
          <p:cNvPr id="44" name="hyperlink_sh_9">
            <a:hlinkClick r:id="rId23" action="ppaction://hlinksldjump"/>
            <a:extLst>
              <a:ext uri="{FF2B5EF4-FFF2-40B4-BE49-F238E27FC236}">
                <a16:creationId xmlns:a16="http://schemas.microsoft.com/office/drawing/2014/main" id="{1C6F6F1F-FB11-07A5-272B-A1D1E9816438}"/>
              </a:ext>
            </a:extLst>
          </p:cNvPr>
          <p:cNvSpPr/>
          <p:nvPr/>
        </p:nvSpPr>
        <p:spPr>
          <a:xfrm>
            <a:off x="7644458" y="448650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8. </a:t>
            </a:r>
            <a:r>
              <a:rPr lang="en-GB" sz="1000" dirty="0">
                <a:solidFill>
                  <a:schemeClr val="bg1"/>
                </a:solidFill>
                <a:latin typeface="Arial" panose="020B0604020202020204" pitchFamily="34" charset="0"/>
                <a:cs typeface="Arial" panose="020B0604020202020204" pitchFamily="34" charset="0"/>
              </a:rPr>
              <a:t>Support with other areas of life</a:t>
            </a:r>
            <a:endParaRPr lang="en-US" sz="1000" dirty="0">
              <a:solidFill>
                <a:schemeClr val="bg1"/>
              </a:solidFill>
              <a:latin typeface="Arial" panose="020B0604020202020204" pitchFamily="34" charset="0"/>
              <a:cs typeface="Arial" panose="020B0604020202020204" pitchFamily="34" charset="0"/>
            </a:endParaRPr>
          </a:p>
        </p:txBody>
      </p:sp>
      <p:sp>
        <p:nvSpPr>
          <p:cNvPr id="45" name="hyperlink_sh_10">
            <a:hlinkClick r:id="rId24" action="ppaction://hlinksldjump"/>
            <a:extLst>
              <a:ext uri="{FF2B5EF4-FFF2-40B4-BE49-F238E27FC236}">
                <a16:creationId xmlns:a16="http://schemas.microsoft.com/office/drawing/2014/main" id="{4C37B293-E045-7A0F-045D-E8DB7F1C68F8}"/>
              </a:ext>
            </a:extLst>
          </p:cNvPr>
          <p:cNvSpPr/>
          <p:nvPr/>
        </p:nvSpPr>
        <p:spPr>
          <a:xfrm>
            <a:off x="7644458" y="4818906"/>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9. Support in accessing care </a:t>
            </a:r>
          </a:p>
        </p:txBody>
      </p:sp>
      <p:sp>
        <p:nvSpPr>
          <p:cNvPr id="46" name="hyperlink_sh_1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5" action="ppaction://hlinksldjump"/>
            <a:extLst>
              <a:ext uri="{FF2B5EF4-FFF2-40B4-BE49-F238E27FC236}">
                <a16:creationId xmlns:a16="http://schemas.microsoft.com/office/drawing/2014/main" id="{9159FE9E-41B9-7406-2FA8-9B8FF84F7183}"/>
              </a:ext>
            </a:extLst>
          </p:cNvPr>
          <p:cNvSpPr/>
          <p:nvPr/>
        </p:nvSpPr>
        <p:spPr>
          <a:xfrm>
            <a:off x="7644458" y="515130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10. Respect, dignity and compassion </a:t>
            </a:r>
          </a:p>
        </p:txBody>
      </p:sp>
      <p:sp>
        <p:nvSpPr>
          <p:cNvPr id="48" name="hyperlink_sh_12"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6" action="ppaction://hlinksldjump"/>
            <a:extLst>
              <a:ext uri="{FF2B5EF4-FFF2-40B4-BE49-F238E27FC236}">
                <a16:creationId xmlns:a16="http://schemas.microsoft.com/office/drawing/2014/main" id="{68C0F7CC-1986-3BDE-EE95-F1C22CBD0C42}"/>
              </a:ext>
            </a:extLst>
          </p:cNvPr>
          <p:cNvSpPr/>
          <p:nvPr/>
        </p:nvSpPr>
        <p:spPr>
          <a:xfrm>
            <a:off x="7644458" y="548370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11. Overall experience </a:t>
            </a:r>
          </a:p>
        </p:txBody>
      </p:sp>
      <p:sp>
        <p:nvSpPr>
          <p:cNvPr id="49" name="hyperlink_sh_1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7" action="ppaction://hlinksldjump"/>
            <a:extLst>
              <a:ext uri="{FF2B5EF4-FFF2-40B4-BE49-F238E27FC236}">
                <a16:creationId xmlns:a16="http://schemas.microsoft.com/office/drawing/2014/main" id="{6A76EFD1-DDAE-0F03-9E93-14EA8B1DD4BB}"/>
              </a:ext>
            </a:extLst>
          </p:cNvPr>
          <p:cNvSpPr/>
          <p:nvPr/>
        </p:nvSpPr>
        <p:spPr>
          <a:xfrm>
            <a:off x="7644458" y="5816100"/>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12. Feedback </a:t>
            </a:r>
          </a:p>
        </p:txBody>
      </p:sp>
      <p:sp>
        <p:nvSpPr>
          <p:cNvPr id="25" name="Rectangle 24" descr="Benchmarking" title="Section 3">
            <a:hlinkClick r:id="rId28" action="ppaction://hlinksldjump"/>
            <a:extLst>
              <a:ext uri="{FF2B5EF4-FFF2-40B4-BE49-F238E27FC236}">
                <a16:creationId xmlns:a16="http://schemas.microsoft.com/office/drawing/2014/main" id="{EA1645F7-304F-4EE5-A389-9616276616EB}"/>
              </a:ext>
            </a:extLst>
          </p:cNvPr>
          <p:cNvSpPr/>
          <p:nvPr/>
        </p:nvSpPr>
        <p:spPr>
          <a:xfrm>
            <a:off x="5681692" y="1139360"/>
            <a:ext cx="172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28" name="Rectangle 27">
            <a:hlinkClick r:id="rId29" action="ppaction://hlinksldjump"/>
            <a:extLst>
              <a:ext uri="{FF2B5EF4-FFF2-40B4-BE49-F238E27FC236}">
                <a16:creationId xmlns:a16="http://schemas.microsoft.com/office/drawing/2014/main" id="{EEDEB057-C9E1-4873-9C6D-5E0A2FE85217}"/>
              </a:ext>
            </a:extLst>
          </p:cNvPr>
          <p:cNvSpPr/>
          <p:nvPr/>
        </p:nvSpPr>
        <p:spPr>
          <a:xfrm>
            <a:off x="5684298" y="248754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Support while waiting </a:t>
            </a:r>
            <a:endParaRPr lang="en-GB" sz="1000" dirty="0">
              <a:latin typeface="Arial" panose="020B0604020202020204" pitchFamily="34" charset="0"/>
              <a:cs typeface="Arial" panose="020B0604020202020204" pitchFamily="34" charset="0"/>
            </a:endParaRPr>
          </a:p>
        </p:txBody>
      </p:sp>
      <p:sp>
        <p:nvSpPr>
          <p:cNvPr id="29" name="Rectangle 28">
            <a:hlinkClick r:id="rId30" action="ppaction://hlinksldjump"/>
            <a:extLst>
              <a:ext uri="{FF2B5EF4-FFF2-40B4-BE49-F238E27FC236}">
                <a16:creationId xmlns:a16="http://schemas.microsoft.com/office/drawing/2014/main" id="{0CA15BC4-4E0F-48CF-99A0-B1C9706DE620}"/>
              </a:ext>
            </a:extLst>
          </p:cNvPr>
          <p:cNvSpPr/>
          <p:nvPr/>
        </p:nvSpPr>
        <p:spPr>
          <a:xfrm>
            <a:off x="5684298" y="281806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Mental health team </a:t>
            </a:r>
          </a:p>
        </p:txBody>
      </p:sp>
      <p:sp>
        <p:nvSpPr>
          <p:cNvPr id="31" name="Rectangle 30">
            <a:hlinkClick r:id="rId31" action="ppaction://hlinksldjump"/>
            <a:extLst>
              <a:ext uri="{FF2B5EF4-FFF2-40B4-BE49-F238E27FC236}">
                <a16:creationId xmlns:a16="http://schemas.microsoft.com/office/drawing/2014/main" id="{1E29F054-6151-44B2-96AA-890D18080E77}"/>
              </a:ext>
            </a:extLst>
          </p:cNvPr>
          <p:cNvSpPr/>
          <p:nvPr/>
        </p:nvSpPr>
        <p:spPr>
          <a:xfrm>
            <a:off x="5684298" y="314859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a:t>
            </a:r>
            <a:r>
              <a:rPr lang="en-GB" sz="1000" dirty="0">
                <a:solidFill>
                  <a:schemeClr val="bg1"/>
                </a:solidFill>
                <a:latin typeface="Arial" panose="020B0604020202020204" pitchFamily="34" charset="0"/>
                <a:cs typeface="Arial" panose="020B0604020202020204" pitchFamily="34" charset="0"/>
              </a:rPr>
              <a:t>Your care</a:t>
            </a:r>
            <a:endParaRPr lang="en-GB" sz="1000" dirty="0">
              <a:latin typeface="Arial" panose="020B0604020202020204" pitchFamily="34" charset="0"/>
              <a:cs typeface="Arial" panose="020B0604020202020204" pitchFamily="34" charset="0"/>
            </a:endParaRPr>
          </a:p>
        </p:txBody>
      </p:sp>
      <p:sp>
        <p:nvSpPr>
          <p:cNvPr id="33" name="Rectangle 32">
            <a:hlinkClick r:id="rId32" action="ppaction://hlinksldjump"/>
            <a:extLst>
              <a:ext uri="{FF2B5EF4-FFF2-40B4-BE49-F238E27FC236}">
                <a16:creationId xmlns:a16="http://schemas.microsoft.com/office/drawing/2014/main" id="{9BB3E8A1-60D9-484B-B36E-FA82BBC3101F}"/>
              </a:ext>
            </a:extLst>
          </p:cNvPr>
          <p:cNvSpPr/>
          <p:nvPr/>
        </p:nvSpPr>
        <p:spPr>
          <a:xfrm>
            <a:off x="5684298" y="347911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Medication</a:t>
            </a:r>
          </a:p>
        </p:txBody>
      </p:sp>
      <p:sp>
        <p:nvSpPr>
          <p:cNvPr id="34" name="Rectangle 33">
            <a:hlinkClick r:id="rId33" action="ppaction://hlinksldjump"/>
            <a:extLst>
              <a:ext uri="{FF2B5EF4-FFF2-40B4-BE49-F238E27FC236}">
                <a16:creationId xmlns:a16="http://schemas.microsoft.com/office/drawing/2014/main" id="{25E87DF0-B96C-41D1-AE07-960500135E1E}"/>
              </a:ext>
            </a:extLst>
          </p:cNvPr>
          <p:cNvSpPr/>
          <p:nvPr/>
        </p:nvSpPr>
        <p:spPr>
          <a:xfrm>
            <a:off x="5691023" y="380963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5. Psychological therapies </a:t>
            </a:r>
          </a:p>
        </p:txBody>
      </p:sp>
      <p:sp>
        <p:nvSpPr>
          <p:cNvPr id="35" name="Rectangle 34">
            <a:hlinkClick r:id="rId34" action="ppaction://hlinksldjump"/>
            <a:extLst>
              <a:ext uri="{FF2B5EF4-FFF2-40B4-BE49-F238E27FC236}">
                <a16:creationId xmlns:a16="http://schemas.microsoft.com/office/drawing/2014/main" id="{7DA86D7C-26C4-42D5-A090-C39B89193D9D}"/>
              </a:ext>
            </a:extLst>
          </p:cNvPr>
          <p:cNvSpPr/>
          <p:nvPr/>
        </p:nvSpPr>
        <p:spPr>
          <a:xfrm>
            <a:off x="5691023" y="414015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Crisis care support </a:t>
            </a:r>
          </a:p>
        </p:txBody>
      </p:sp>
      <p:sp>
        <p:nvSpPr>
          <p:cNvPr id="27" name="Rectangle 26">
            <a:hlinkClick r:id="rId35" action="ppaction://hlinksldjump"/>
            <a:extLst>
              <a:ext uri="{FF2B5EF4-FFF2-40B4-BE49-F238E27FC236}">
                <a16:creationId xmlns:a16="http://schemas.microsoft.com/office/drawing/2014/main" id="{44F2F6FA-0C0B-481C-A673-33152D11AAAC}"/>
              </a:ext>
            </a:extLst>
          </p:cNvPr>
          <p:cNvSpPr/>
          <p:nvPr/>
        </p:nvSpPr>
        <p:spPr>
          <a:xfrm>
            <a:off x="5691023" y="4470679"/>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Crisis care access </a:t>
            </a:r>
          </a:p>
        </p:txBody>
      </p:sp>
      <p:sp>
        <p:nvSpPr>
          <p:cNvPr id="38" name="Rectangle 37">
            <a:hlinkClick r:id="rId36" action="ppaction://hlinksldjump"/>
            <a:extLst>
              <a:ext uri="{FF2B5EF4-FFF2-40B4-BE49-F238E27FC236}">
                <a16:creationId xmlns:a16="http://schemas.microsoft.com/office/drawing/2014/main" id="{9015250A-D86D-4D82-85D7-1283929DD9C9}"/>
              </a:ext>
            </a:extLst>
          </p:cNvPr>
          <p:cNvSpPr/>
          <p:nvPr/>
        </p:nvSpPr>
        <p:spPr>
          <a:xfrm>
            <a:off x="5687147" y="480120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8. </a:t>
            </a:r>
            <a:r>
              <a:rPr lang="en-GB" sz="1000" dirty="0">
                <a:latin typeface="Arial" panose="020B0604020202020204" pitchFamily="34" charset="0"/>
                <a:cs typeface="Arial" panose="020B0604020202020204" pitchFamily="34" charset="0"/>
              </a:rPr>
              <a:t>Support with other areas of life</a:t>
            </a:r>
            <a:endParaRPr lang="en-US" sz="1000" dirty="0">
              <a:latin typeface="Arial" panose="020B0604020202020204" pitchFamily="34" charset="0"/>
              <a:cs typeface="Arial" panose="020B0604020202020204" pitchFamily="34" charset="0"/>
            </a:endParaRPr>
          </a:p>
        </p:txBody>
      </p:sp>
      <p:sp>
        <p:nvSpPr>
          <p:cNvPr id="39" name="Rectangle 38">
            <a:hlinkClick r:id="rId37" action="ppaction://hlinksldjump"/>
            <a:extLst>
              <a:ext uri="{FF2B5EF4-FFF2-40B4-BE49-F238E27FC236}">
                <a16:creationId xmlns:a16="http://schemas.microsoft.com/office/drawing/2014/main" id="{1687077D-9FC5-4C26-BB0B-FF5F29387138}"/>
              </a:ext>
            </a:extLst>
          </p:cNvPr>
          <p:cNvSpPr/>
          <p:nvPr/>
        </p:nvSpPr>
        <p:spPr>
          <a:xfrm>
            <a:off x="5691023" y="5131723"/>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Support in accessing care </a:t>
            </a:r>
          </a:p>
        </p:txBody>
      </p:sp>
      <p:sp>
        <p:nvSpPr>
          <p:cNvPr id="40" name="Rectangle 39"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8" action="ppaction://hlinksldjump"/>
            <a:extLst>
              <a:ext uri="{FF2B5EF4-FFF2-40B4-BE49-F238E27FC236}">
                <a16:creationId xmlns:a16="http://schemas.microsoft.com/office/drawing/2014/main" id="{3ACD54E0-24EE-44C5-A2F9-B801028CDD97}"/>
              </a:ext>
            </a:extLst>
          </p:cNvPr>
          <p:cNvSpPr/>
          <p:nvPr/>
        </p:nvSpPr>
        <p:spPr>
          <a:xfrm>
            <a:off x="5687147" y="546224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10. Respect, dignity and compassion </a:t>
            </a:r>
          </a:p>
        </p:txBody>
      </p:sp>
      <p:sp>
        <p:nvSpPr>
          <p:cNvPr id="2" name="Rectangle 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39" action="ppaction://hlinksldjump"/>
            <a:extLst>
              <a:ext uri="{FF2B5EF4-FFF2-40B4-BE49-F238E27FC236}">
                <a16:creationId xmlns:a16="http://schemas.microsoft.com/office/drawing/2014/main" id="{F88FD43B-9041-5DD4-BAC1-4F221438979F}"/>
              </a:ext>
            </a:extLst>
          </p:cNvPr>
          <p:cNvSpPr/>
          <p:nvPr/>
        </p:nvSpPr>
        <p:spPr>
          <a:xfrm>
            <a:off x="5691023" y="5792767"/>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11. Overall experience </a:t>
            </a:r>
          </a:p>
        </p:txBody>
      </p:sp>
      <p:sp>
        <p:nvSpPr>
          <p:cNvPr id="4" name="Rectangle 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40" action="ppaction://hlinksldjump"/>
            <a:extLst>
              <a:ext uri="{FF2B5EF4-FFF2-40B4-BE49-F238E27FC236}">
                <a16:creationId xmlns:a16="http://schemas.microsoft.com/office/drawing/2014/main" id="{9B8D2695-C86E-583D-5592-16868118F344}"/>
              </a:ext>
            </a:extLst>
          </p:cNvPr>
          <p:cNvSpPr/>
          <p:nvPr/>
        </p:nvSpPr>
        <p:spPr>
          <a:xfrm>
            <a:off x="5691023" y="6123291"/>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12. Feedback </a:t>
            </a:r>
          </a:p>
        </p:txBody>
      </p:sp>
      <p:sp>
        <p:nvSpPr>
          <p:cNvPr id="42" name="Rectangle 41">
            <a:hlinkClick r:id="rId41" action="ppaction://hlinksldjump"/>
            <a:extLst>
              <a:ext uri="{FF2B5EF4-FFF2-40B4-BE49-F238E27FC236}">
                <a16:creationId xmlns:a16="http://schemas.microsoft.com/office/drawing/2014/main" id="{26A36D8D-6D41-BD55-BC20-32CDA1D6E6A1}"/>
              </a:ext>
            </a:extLst>
          </p:cNvPr>
          <p:cNvSpPr/>
          <p:nvPr/>
        </p:nvSpPr>
        <p:spPr>
          <a:xfrm>
            <a:off x="5684298" y="1827333"/>
            <a:ext cx="1728000" cy="3339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2" name="Rectangle 21">
            <a:hlinkClick r:id="rId42" action="ppaction://hlinksldjump"/>
            <a:extLst>
              <a:ext uri="{FF2B5EF4-FFF2-40B4-BE49-F238E27FC236}">
                <a16:creationId xmlns:a16="http://schemas.microsoft.com/office/drawing/2014/main" id="{1B81EB17-947F-D5B4-1DB0-378E2A143214}"/>
              </a:ext>
            </a:extLst>
          </p:cNvPr>
          <p:cNvSpPr/>
          <p:nvPr/>
        </p:nvSpPr>
        <p:spPr>
          <a:xfrm>
            <a:off x="5684298" y="2157025"/>
            <a:ext cx="1728000" cy="3348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E8163-5FC2-0CD0-A932-147D0C51AE4A}"/>
            </a:ext>
          </a:extLst>
        </p:cNvPr>
        <p:cNvGrpSpPr/>
        <p:nvPr/>
      </p:nvGrpSpPr>
      <p:grpSpPr>
        <a:xfrm>
          <a:off x="0" y="0"/>
          <a:ext cx="0" cy="0"/>
          <a:chOff x="0" y="0"/>
          <a:chExt cx="0" cy="0"/>
        </a:xfrm>
      </p:grpSpPr>
      <p:graphicFrame>
        <p:nvGraphicFramePr>
          <p:cNvPr id="2" name="Q13" descr="A chart showing how your Trust scored for Q12 compared with other trusts that took part; using the ‘expected range’ analysis technique. ">
            <a:extLst>
              <a:ext uri="{FF2B5EF4-FFF2-40B4-BE49-F238E27FC236}">
                <a16:creationId xmlns:a16="http://schemas.microsoft.com/office/drawing/2014/main" id="{7E42D0C9-D50C-3E30-DC73-C85ACA4A01F7}"/>
              </a:ext>
            </a:extLst>
          </p:cNvPr>
          <p:cNvGraphicFramePr/>
          <p:nvPr>
            <p:extLst>
              <p:ext uri="{D42A27DB-BD31-4B8C-83A1-F6EECF244321}">
                <p14:modId xmlns:p14="http://schemas.microsoft.com/office/powerpoint/2010/main" val="2301134302"/>
              </p:ext>
            </p:extLst>
          </p:nvPr>
        </p:nvGraphicFramePr>
        <p:xfrm>
          <a:off x="171672" y="3159760"/>
          <a:ext cx="8246527" cy="9851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A6ACA7D5-3901-EA52-DA20-8FEF9D4D3AE1}"/>
              </a:ext>
            </a:extLst>
          </p:cNvPr>
          <p:cNvGraphicFramePr>
            <a:graphicFrameLocks noGrp="1"/>
          </p:cNvGraphicFramePr>
          <p:nvPr>
            <p:extLst>
              <p:ext uri="{D42A27DB-BD31-4B8C-83A1-F6EECF244321}">
                <p14:modId xmlns:p14="http://schemas.microsoft.com/office/powerpoint/2010/main" val="1480830658"/>
              </p:ext>
            </p:extLst>
          </p:nvPr>
        </p:nvGraphicFramePr>
        <p:xfrm>
          <a:off x="8464672" y="1630492"/>
          <a:ext cx="3382326" cy="278970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7958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algn="ct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81676125"/>
                  </a:ext>
                </a:extLst>
              </a:tr>
              <a:tr h="47017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74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50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8DFDEE7-48FD-7330-4254-830C7D0A2F23}"/>
              </a:ext>
            </a:extLst>
          </p:cNvPr>
          <p:cNvGrpSpPr/>
          <p:nvPr/>
        </p:nvGrpSpPr>
        <p:grpSpPr>
          <a:xfrm>
            <a:off x="162343" y="1436456"/>
            <a:ext cx="8246527" cy="1796400"/>
            <a:chOff x="408071" y="1436456"/>
            <a:chExt cx="8246527" cy="1509861"/>
          </a:xfrm>
        </p:grpSpPr>
        <p:graphicFrame>
          <p:nvGraphicFramePr>
            <p:cNvPr id="15" name="Q12">
              <a:extLst>
                <a:ext uri="{FF2B5EF4-FFF2-40B4-BE49-F238E27FC236}">
                  <a16:creationId xmlns:a16="http://schemas.microsoft.com/office/drawing/2014/main" id="{FF546673-3C69-8F1A-BFD8-4A5E81F1931F}"/>
                </a:ext>
              </a:extLst>
            </p:cNvPr>
            <p:cNvGraphicFramePr/>
            <p:nvPr>
              <p:extLst>
                <p:ext uri="{D42A27DB-BD31-4B8C-83A1-F6EECF244321}">
                  <p14:modId xmlns:p14="http://schemas.microsoft.com/office/powerpoint/2010/main" val="428140328"/>
                </p:ext>
              </p:extLst>
            </p:nvPr>
          </p:nvGraphicFramePr>
          <p:xfrm>
            <a:off x="408071" y="1436456"/>
            <a:ext cx="8246527" cy="1509861"/>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8A5F60F1-0622-FADA-505B-3ADA3B5544E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BB1462-CB46-BF33-446B-0DBC4D427F8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263487C-2375-0F4F-93C0-4053B1E6B15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64DF60D6-097B-D6CA-8406-5B7777A619FE}"/>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spTree>
    <p:extLst>
      <p:ext uri="{BB962C8B-B14F-4D97-AF65-F5344CB8AC3E}">
        <p14:creationId xmlns:p14="http://schemas.microsoft.com/office/powerpoint/2010/main" val="222431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3. Your care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F2F7087-0B1D-48CD-B45A-399EB9194A3C}"/>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1" name="S3" descr="A bar chart showing the range of section scores for all NHS trusts for Section 1 (Health and social care workers).">
            <a:extLst>
              <a:ext uri="{FF2B5EF4-FFF2-40B4-BE49-F238E27FC236}">
                <a16:creationId xmlns:a16="http://schemas.microsoft.com/office/drawing/2014/main" id="{0B2D180B-26BF-4A7B-B630-6F76EC70C4FE}"/>
              </a:ext>
            </a:extLst>
          </p:cNvPr>
          <p:cNvGraphicFramePr/>
          <p:nvPr>
            <p:extLst>
              <p:ext uri="{D42A27DB-BD31-4B8C-83A1-F6EECF244321}">
                <p14:modId xmlns:p14="http://schemas.microsoft.com/office/powerpoint/2010/main" val="205736369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95032684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18" descr="A chart showing how your Trust scored for Q13 compared with other trusts that took part; using the ‘expected range’ analysis technique. ">
            <a:extLst>
              <a:ext uri="{FF2B5EF4-FFF2-40B4-BE49-F238E27FC236}">
                <a16:creationId xmlns:a16="http://schemas.microsoft.com/office/drawing/2014/main" id="{03195D02-756C-524B-62FE-DD7A9065B10B}"/>
              </a:ext>
            </a:extLst>
          </p:cNvPr>
          <p:cNvGraphicFramePr>
            <a:graphicFrameLocks/>
          </p:cNvGraphicFramePr>
          <p:nvPr>
            <p:extLst>
              <p:ext uri="{D42A27DB-BD31-4B8C-83A1-F6EECF244321}">
                <p14:modId xmlns:p14="http://schemas.microsoft.com/office/powerpoint/2010/main" val="2955646383"/>
              </p:ext>
            </p:extLst>
          </p:nvPr>
        </p:nvGraphicFramePr>
        <p:xfrm>
          <a:off x="145964" y="5201713"/>
          <a:ext cx="8246527" cy="9306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Q17" descr="A chart showing how your Trust scored for Q13 compared with other trusts that took part; using the ‘expected range’ analysis technique. ">
            <a:extLst>
              <a:ext uri="{FF2B5EF4-FFF2-40B4-BE49-F238E27FC236}">
                <a16:creationId xmlns:a16="http://schemas.microsoft.com/office/drawing/2014/main" id="{6FE31453-F3E6-FB64-5AD0-E4F268EA0544}"/>
              </a:ext>
            </a:extLst>
          </p:cNvPr>
          <p:cNvGraphicFramePr/>
          <p:nvPr>
            <p:extLst>
              <p:ext uri="{D42A27DB-BD31-4B8C-83A1-F6EECF244321}">
                <p14:modId xmlns:p14="http://schemas.microsoft.com/office/powerpoint/2010/main" val="3825179199"/>
              </p:ext>
            </p:extLst>
          </p:nvPr>
        </p:nvGraphicFramePr>
        <p:xfrm>
          <a:off x="86126" y="3502315"/>
          <a:ext cx="8246527" cy="1796400"/>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Your care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7" name="Q16"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982876353"/>
              </p:ext>
            </p:extLst>
          </p:nvPr>
        </p:nvGraphicFramePr>
        <p:xfrm>
          <a:off x="161682" y="3064920"/>
          <a:ext cx="8246527" cy="112438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4626" y="1268520"/>
            <a:ext cx="8246527" cy="1796400"/>
            <a:chOff x="380078" y="1436456"/>
            <a:chExt cx="8246527" cy="1509861"/>
          </a:xfrm>
        </p:grpSpPr>
        <p:graphicFrame>
          <p:nvGraphicFramePr>
            <p:cNvPr id="15" name="Q15">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447031381"/>
                </p:ext>
              </p:extLst>
            </p:nvPr>
          </p:nvGraphicFramePr>
          <p:xfrm>
            <a:off x="380078" y="1436456"/>
            <a:ext cx="8246527" cy="1509861"/>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28688" y="2009158"/>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3BD58BF9-3245-459D-D1B1-DFA9D13DF14B}"/>
              </a:ext>
            </a:extLst>
          </p:cNvPr>
          <p:cNvGraphicFramePr>
            <a:graphicFrameLocks noGrp="1"/>
          </p:cNvGraphicFramePr>
          <p:nvPr>
            <p:extLst>
              <p:ext uri="{D42A27DB-BD31-4B8C-83A1-F6EECF244321}">
                <p14:modId xmlns:p14="http://schemas.microsoft.com/office/powerpoint/2010/main" val="697086699"/>
              </p:ext>
            </p:extLst>
          </p:nvPr>
        </p:nvGraphicFramePr>
        <p:xfrm>
          <a:off x="8505371" y="1628747"/>
          <a:ext cx="3380399" cy="4813142"/>
        </p:xfrm>
        <a:graphic>
          <a:graphicData uri="http://schemas.openxmlformats.org/drawingml/2006/table">
            <a:tbl>
              <a:tblPr firstRow="1" bandRow="1">
                <a:tableStyleId>{5940675A-B579-460E-94D1-54222C63F5DA}</a:tableStyleId>
              </a:tblPr>
              <a:tblGrid>
                <a:gridCol w="71959">
                  <a:extLst>
                    <a:ext uri="{9D8B030D-6E8A-4147-A177-3AD203B41FA5}">
                      <a16:colId xmlns:a16="http://schemas.microsoft.com/office/drawing/2014/main" val="3601460425"/>
                    </a:ext>
                  </a:extLst>
                </a:gridCol>
                <a:gridCol w="749751">
                  <a:extLst>
                    <a:ext uri="{9D8B030D-6E8A-4147-A177-3AD203B41FA5}">
                      <a16:colId xmlns:a16="http://schemas.microsoft.com/office/drawing/2014/main" val="4049772561"/>
                    </a:ext>
                  </a:extLst>
                </a:gridCol>
                <a:gridCol w="693363">
                  <a:extLst>
                    <a:ext uri="{9D8B030D-6E8A-4147-A177-3AD203B41FA5}">
                      <a16:colId xmlns:a16="http://schemas.microsoft.com/office/drawing/2014/main" val="761297345"/>
                    </a:ext>
                  </a:extLst>
                </a:gridCol>
                <a:gridCol w="466331">
                  <a:extLst>
                    <a:ext uri="{9D8B030D-6E8A-4147-A177-3AD203B41FA5}">
                      <a16:colId xmlns:a16="http://schemas.microsoft.com/office/drawing/2014/main" val="2986169346"/>
                    </a:ext>
                  </a:extLst>
                </a:gridCol>
                <a:gridCol w="466332">
                  <a:extLst>
                    <a:ext uri="{9D8B030D-6E8A-4147-A177-3AD203B41FA5}">
                      <a16:colId xmlns:a16="http://schemas.microsoft.com/office/drawing/2014/main" val="2645485451"/>
                    </a:ext>
                  </a:extLst>
                </a:gridCol>
                <a:gridCol w="466331">
                  <a:extLst>
                    <a:ext uri="{9D8B030D-6E8A-4147-A177-3AD203B41FA5}">
                      <a16:colId xmlns:a16="http://schemas.microsoft.com/office/drawing/2014/main" val="457178370"/>
                    </a:ext>
                  </a:extLst>
                </a:gridCol>
                <a:gridCol w="466332">
                  <a:extLst>
                    <a:ext uri="{9D8B030D-6E8A-4147-A177-3AD203B41FA5}">
                      <a16:colId xmlns:a16="http://schemas.microsoft.com/office/drawing/2014/main" val="1607234817"/>
                    </a:ext>
                  </a:extLst>
                </a:gridCol>
              </a:tblGrid>
              <a:tr h="20740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19498098"/>
                  </a:ext>
                </a:extLst>
              </a:tr>
              <a:tr h="54981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094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59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31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971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2364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8D693-CCEF-0F8D-60FE-4847F1C57CB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ADCA1AD-9477-A30C-10E5-87E8C66B90F3}"/>
              </a:ext>
            </a:extLst>
          </p:cNvPr>
          <p:cNvSpPr>
            <a:spLocks noGrp="1"/>
          </p:cNvSpPr>
          <p:nvPr>
            <p:ph type="title"/>
          </p:nvPr>
        </p:nvSpPr>
        <p:spPr/>
        <p:txBody>
          <a:bodyPr/>
          <a:lstStyle/>
          <a:p>
            <a:r>
              <a:rPr lang="en-GB" dirty="0"/>
              <a:t>Section 3. Your care (continued)</a:t>
            </a:r>
          </a:p>
        </p:txBody>
      </p:sp>
      <p:sp>
        <p:nvSpPr>
          <p:cNvPr id="35" name="Title 6">
            <a:extLst>
              <a:ext uri="{FF2B5EF4-FFF2-40B4-BE49-F238E27FC236}">
                <a16:creationId xmlns:a16="http://schemas.microsoft.com/office/drawing/2014/main" id="{3D04079A-FA13-A0B4-9382-78FA0C745A10}"/>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E5CBA58-3153-ABBF-79CC-D0D9C06BB3D3}"/>
              </a:ext>
            </a:extLst>
          </p:cNvPr>
          <p:cNvGrpSpPr/>
          <p:nvPr/>
        </p:nvGrpSpPr>
        <p:grpSpPr>
          <a:xfrm>
            <a:off x="150558" y="1458621"/>
            <a:ext cx="8246527" cy="1796400"/>
            <a:chOff x="389901" y="1462981"/>
            <a:chExt cx="8246527" cy="1512887"/>
          </a:xfrm>
        </p:grpSpPr>
        <p:graphicFrame>
          <p:nvGraphicFramePr>
            <p:cNvPr id="15" name="Q19">
              <a:extLst>
                <a:ext uri="{FF2B5EF4-FFF2-40B4-BE49-F238E27FC236}">
                  <a16:creationId xmlns:a16="http://schemas.microsoft.com/office/drawing/2014/main" id="{6C9C9735-10D6-DBB4-AB90-A4C140BC785D}"/>
                </a:ext>
              </a:extLst>
            </p:cNvPr>
            <p:cNvGraphicFramePr/>
            <p:nvPr>
              <p:extLst>
                <p:ext uri="{D42A27DB-BD31-4B8C-83A1-F6EECF244321}">
                  <p14:modId xmlns:p14="http://schemas.microsoft.com/office/powerpoint/2010/main" val="3369159585"/>
                </p:ext>
              </p:extLst>
            </p:nvPr>
          </p:nvGraphicFramePr>
          <p:xfrm>
            <a:off x="389901" y="1462981"/>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FC61F850-2703-0A4B-2865-46DEA5DC5F0E}"/>
                </a:ext>
              </a:extLst>
            </p:cNvPr>
            <p:cNvSpPr/>
            <p:nvPr/>
          </p:nvSpPr>
          <p:spPr>
            <a:xfrm>
              <a:off x="6645035"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B1BF70CA-A067-0AA1-0F1D-57E5EFFA9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12F396A8-3ACA-C7AF-9823-CE0BC1EC4FCB}"/>
              </a:ext>
            </a:extLst>
          </p:cNvPr>
          <p:cNvGraphicFramePr>
            <a:graphicFrameLocks noGrp="1"/>
          </p:cNvGraphicFramePr>
          <p:nvPr>
            <p:extLst>
              <p:ext uri="{D42A27DB-BD31-4B8C-83A1-F6EECF244321}">
                <p14:modId xmlns:p14="http://schemas.microsoft.com/office/powerpoint/2010/main" val="9872544"/>
              </p:ext>
            </p:extLst>
          </p:nvPr>
        </p:nvGraphicFramePr>
        <p:xfrm>
          <a:off x="8455341" y="1594737"/>
          <a:ext cx="3382326" cy="1857151"/>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0401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37092932"/>
                  </a:ext>
                </a:extLst>
              </a:tr>
              <a:tr h="58738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44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94852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4. Medication</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7A39A24-DD86-4A4E-8680-93FBA40C424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4" descr="A bar chart showing the range of section scores for all NHS trusts for Section 1 (Health and social care workers).">
            <a:extLst>
              <a:ext uri="{FF2B5EF4-FFF2-40B4-BE49-F238E27FC236}">
                <a16:creationId xmlns:a16="http://schemas.microsoft.com/office/drawing/2014/main" id="{286A0D95-C8E9-4268-AF8F-7B24DA0F7627}"/>
              </a:ext>
            </a:extLst>
          </p:cNvPr>
          <p:cNvGraphicFramePr/>
          <p:nvPr>
            <p:extLst>
              <p:ext uri="{D42A27DB-BD31-4B8C-83A1-F6EECF244321}">
                <p14:modId xmlns:p14="http://schemas.microsoft.com/office/powerpoint/2010/main" val="210639169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83659399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4.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9" name="Q21_4" descr="A chart showing how your Trust scored for Q13 compared with other trusts that took part; using the ‘expected range’ analysis technique. ">
            <a:extLst>
              <a:ext uri="{FF2B5EF4-FFF2-40B4-BE49-F238E27FC236}">
                <a16:creationId xmlns:a16="http://schemas.microsoft.com/office/drawing/2014/main" id="{0994B42F-D48A-369F-378C-F66FAD7E86C3}"/>
              </a:ext>
            </a:extLst>
          </p:cNvPr>
          <p:cNvGraphicFramePr>
            <a:graphicFrameLocks/>
          </p:cNvGraphicFramePr>
          <p:nvPr>
            <p:extLst>
              <p:ext uri="{D42A27DB-BD31-4B8C-83A1-F6EECF244321}">
                <p14:modId xmlns:p14="http://schemas.microsoft.com/office/powerpoint/2010/main" val="2549786043"/>
              </p:ext>
            </p:extLst>
          </p:nvPr>
        </p:nvGraphicFramePr>
        <p:xfrm>
          <a:off x="136631" y="5299163"/>
          <a:ext cx="8246527" cy="8798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Q21_3" descr="A chart showing how your Trust scored for Q13 compared with other trusts that took part; using the ‘expected range’ analysis technique. ">
            <a:extLst>
              <a:ext uri="{FF2B5EF4-FFF2-40B4-BE49-F238E27FC236}">
                <a16:creationId xmlns:a16="http://schemas.microsoft.com/office/drawing/2014/main" id="{314D52B6-D4A3-A19A-4760-A94E6684083D}"/>
              </a:ext>
            </a:extLst>
          </p:cNvPr>
          <p:cNvGraphicFramePr/>
          <p:nvPr>
            <p:extLst>
              <p:ext uri="{D42A27DB-BD31-4B8C-83A1-F6EECF244321}">
                <p14:modId xmlns:p14="http://schemas.microsoft.com/office/powerpoint/2010/main" val="3642838918"/>
              </p:ext>
            </p:extLst>
          </p:nvPr>
        </p:nvGraphicFramePr>
        <p:xfrm>
          <a:off x="92718" y="4215650"/>
          <a:ext cx="8246527" cy="87985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Q21_2" descr="A chart showing how your Trust scored for Q18 compared with other trusts that took part; using the ‘expected range’ analysis technique. ">
            <a:extLst>
              <a:ext uri="{FF2B5EF4-FFF2-40B4-BE49-F238E27FC236}">
                <a16:creationId xmlns:a16="http://schemas.microsoft.com/office/drawing/2014/main" id="{0D03B555-4EE3-DF9B-C9F4-E16A9A4C5ECF}"/>
              </a:ext>
            </a:extLst>
          </p:cNvPr>
          <p:cNvGraphicFramePr/>
          <p:nvPr>
            <p:extLst>
              <p:ext uri="{D42A27DB-BD31-4B8C-83A1-F6EECF244321}">
                <p14:modId xmlns:p14="http://schemas.microsoft.com/office/powerpoint/2010/main" val="3535186179"/>
              </p:ext>
            </p:extLst>
          </p:nvPr>
        </p:nvGraphicFramePr>
        <p:xfrm>
          <a:off x="161784" y="3081173"/>
          <a:ext cx="8246527" cy="1058770"/>
        </p:xfrm>
        <a:graphic>
          <a:graphicData uri="http://schemas.openxmlformats.org/drawingml/2006/chart">
            <c:chart xmlns:c="http://schemas.openxmlformats.org/drawingml/2006/chart" xmlns:r="http://schemas.openxmlformats.org/officeDocument/2006/relationships" r:id="rId5"/>
          </a:graphicData>
        </a:graphic>
      </p:graphicFrame>
      <p:grpSp>
        <p:nvGrpSpPr>
          <p:cNvPr id="32" name="Group 31" descr="A chart showing how your Trust scored for Q17 compared with other trusts that took part; using the ‘expected range’ analysis technique. ">
            <a:extLst>
              <a:ext uri="{FF2B5EF4-FFF2-40B4-BE49-F238E27FC236}">
                <a16:creationId xmlns:a16="http://schemas.microsoft.com/office/drawing/2014/main" id="{23BBF8F8-2F6B-D86B-4070-49EDC028175F}"/>
              </a:ext>
            </a:extLst>
          </p:cNvPr>
          <p:cNvGrpSpPr/>
          <p:nvPr/>
        </p:nvGrpSpPr>
        <p:grpSpPr>
          <a:xfrm>
            <a:off x="164626" y="1249858"/>
            <a:ext cx="8246527" cy="1796400"/>
            <a:chOff x="380078" y="1436456"/>
            <a:chExt cx="8246527" cy="1509861"/>
          </a:xfrm>
        </p:grpSpPr>
        <p:graphicFrame>
          <p:nvGraphicFramePr>
            <p:cNvPr id="33" name="Q21_1">
              <a:extLst>
                <a:ext uri="{FF2B5EF4-FFF2-40B4-BE49-F238E27FC236}">
                  <a16:creationId xmlns:a16="http://schemas.microsoft.com/office/drawing/2014/main" id="{5442D854-CDD0-A366-71D4-5949D487AE55}"/>
                </a:ext>
              </a:extLst>
            </p:cNvPr>
            <p:cNvGraphicFramePr/>
            <p:nvPr>
              <p:extLst>
                <p:ext uri="{D42A27DB-BD31-4B8C-83A1-F6EECF244321}">
                  <p14:modId xmlns:p14="http://schemas.microsoft.com/office/powerpoint/2010/main" val="2370189998"/>
                </p:ext>
              </p:extLst>
            </p:nvPr>
          </p:nvGraphicFramePr>
          <p:xfrm>
            <a:off x="380078" y="1436456"/>
            <a:ext cx="8246527" cy="1509861"/>
          </p:xfrm>
          <a:graphic>
            <a:graphicData uri="http://schemas.openxmlformats.org/drawingml/2006/chart">
              <c:chart xmlns:c="http://schemas.openxmlformats.org/drawingml/2006/chart" xmlns:r="http://schemas.openxmlformats.org/officeDocument/2006/relationships" r:id="rId6"/>
            </a:graphicData>
          </a:graphic>
        </p:graphicFrame>
        <p:sp>
          <p:nvSpPr>
            <p:cNvPr id="34" name="Rectangle 33">
              <a:extLst>
                <a:ext uri="{FF2B5EF4-FFF2-40B4-BE49-F238E27FC236}">
                  <a16:creationId xmlns:a16="http://schemas.microsoft.com/office/drawing/2014/main" id="{A80214D5-47C4-4996-6F88-1ACFE09902C6}"/>
                </a:ext>
              </a:extLst>
            </p:cNvPr>
            <p:cNvSpPr/>
            <p:nvPr/>
          </p:nvSpPr>
          <p:spPr>
            <a:xfrm>
              <a:off x="6618347" y="200333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957B7959-42FB-43AE-B4A5-CFD5C08A4CFC}"/>
              </a:ext>
            </a:extLst>
          </p:cNvPr>
          <p:cNvGraphicFramePr>
            <a:graphicFrameLocks noGrp="1"/>
          </p:cNvGraphicFramePr>
          <p:nvPr>
            <p:extLst>
              <p:ext uri="{D42A27DB-BD31-4B8C-83A1-F6EECF244321}">
                <p14:modId xmlns:p14="http://schemas.microsoft.com/office/powerpoint/2010/main" val="3604476108"/>
              </p:ext>
            </p:extLst>
          </p:nvPr>
        </p:nvGraphicFramePr>
        <p:xfrm>
          <a:off x="8533363" y="1558212"/>
          <a:ext cx="3380399" cy="4892901"/>
        </p:xfrm>
        <a:graphic>
          <a:graphicData uri="http://schemas.openxmlformats.org/drawingml/2006/table">
            <a:tbl>
              <a:tblPr firstRow="1" bandRow="1">
                <a:tableStyleId>{5940675A-B579-460E-94D1-54222C63F5DA}</a:tableStyleId>
              </a:tblPr>
              <a:tblGrid>
                <a:gridCol w="71959">
                  <a:extLst>
                    <a:ext uri="{9D8B030D-6E8A-4147-A177-3AD203B41FA5}">
                      <a16:colId xmlns:a16="http://schemas.microsoft.com/office/drawing/2014/main" val="3601460425"/>
                    </a:ext>
                  </a:extLst>
                </a:gridCol>
                <a:gridCol w="749751">
                  <a:extLst>
                    <a:ext uri="{9D8B030D-6E8A-4147-A177-3AD203B41FA5}">
                      <a16:colId xmlns:a16="http://schemas.microsoft.com/office/drawing/2014/main" val="4049772561"/>
                    </a:ext>
                  </a:extLst>
                </a:gridCol>
                <a:gridCol w="693363">
                  <a:extLst>
                    <a:ext uri="{9D8B030D-6E8A-4147-A177-3AD203B41FA5}">
                      <a16:colId xmlns:a16="http://schemas.microsoft.com/office/drawing/2014/main" val="761297345"/>
                    </a:ext>
                  </a:extLst>
                </a:gridCol>
                <a:gridCol w="466331">
                  <a:extLst>
                    <a:ext uri="{9D8B030D-6E8A-4147-A177-3AD203B41FA5}">
                      <a16:colId xmlns:a16="http://schemas.microsoft.com/office/drawing/2014/main" val="2986169346"/>
                    </a:ext>
                  </a:extLst>
                </a:gridCol>
                <a:gridCol w="466332">
                  <a:extLst>
                    <a:ext uri="{9D8B030D-6E8A-4147-A177-3AD203B41FA5}">
                      <a16:colId xmlns:a16="http://schemas.microsoft.com/office/drawing/2014/main" val="2645485451"/>
                    </a:ext>
                  </a:extLst>
                </a:gridCol>
                <a:gridCol w="466331">
                  <a:extLst>
                    <a:ext uri="{9D8B030D-6E8A-4147-A177-3AD203B41FA5}">
                      <a16:colId xmlns:a16="http://schemas.microsoft.com/office/drawing/2014/main" val="457178370"/>
                    </a:ext>
                  </a:extLst>
                </a:gridCol>
                <a:gridCol w="466332">
                  <a:extLst>
                    <a:ext uri="{9D8B030D-6E8A-4147-A177-3AD203B41FA5}">
                      <a16:colId xmlns:a16="http://schemas.microsoft.com/office/drawing/2014/main" val="1607234817"/>
                    </a:ext>
                  </a:extLst>
                </a:gridCol>
              </a:tblGrid>
              <a:tr h="24505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19498098"/>
                  </a:ext>
                </a:extLst>
              </a:tr>
              <a:tr h="55254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441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15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01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3366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61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38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6001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2574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0247" y="1439959"/>
            <a:ext cx="8246527" cy="1796400"/>
            <a:chOff x="302257" y="1436456"/>
            <a:chExt cx="8246527" cy="1363960"/>
          </a:xfrm>
        </p:grpSpPr>
        <p:graphicFrame>
          <p:nvGraphicFramePr>
            <p:cNvPr id="15" name="Q2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197288814"/>
                </p:ext>
              </p:extLst>
            </p:nvPr>
          </p:nvGraphicFramePr>
          <p:xfrm>
            <a:off x="302257" y="1436456"/>
            <a:ext cx="8246527" cy="1363960"/>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549331" y="181944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387065135"/>
              </p:ext>
            </p:extLst>
          </p:nvPr>
        </p:nvGraphicFramePr>
        <p:xfrm>
          <a:off x="8568339" y="1682915"/>
          <a:ext cx="3365064" cy="176401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1">
                  <a:extLst>
                    <a:ext uri="{9D8B030D-6E8A-4147-A177-3AD203B41FA5}">
                      <a16:colId xmlns:a16="http://schemas.microsoft.com/office/drawing/2014/main" val="4049772561"/>
                    </a:ext>
                  </a:extLst>
                </a:gridCol>
                <a:gridCol w="727511">
                  <a:extLst>
                    <a:ext uri="{9D8B030D-6E8A-4147-A177-3AD203B41FA5}">
                      <a16:colId xmlns:a16="http://schemas.microsoft.com/office/drawing/2014/main" val="761297345"/>
                    </a:ext>
                  </a:extLst>
                </a:gridCol>
                <a:gridCol w="418292">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22002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82303486"/>
                  </a:ext>
                </a:extLst>
              </a:tr>
              <a:tr h="49316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307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223727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5. Psychological therapies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AD814FC8-CDCA-42A8-8E2F-C4AC09EBF8F9}"/>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5" descr="A bar chart showing the range of section scores for all NHS trusts for Section 1 (Health and social care workers).">
            <a:extLst>
              <a:ext uri="{FF2B5EF4-FFF2-40B4-BE49-F238E27FC236}">
                <a16:creationId xmlns:a16="http://schemas.microsoft.com/office/drawing/2014/main" id="{D42660C7-5ED3-4A84-8745-3B5E82549385}"/>
              </a:ext>
            </a:extLst>
          </p:cNvPr>
          <p:cNvGraphicFramePr/>
          <p:nvPr>
            <p:extLst>
              <p:ext uri="{D42A27DB-BD31-4B8C-83A1-F6EECF244321}">
                <p14:modId xmlns:p14="http://schemas.microsoft.com/office/powerpoint/2010/main" val="152512520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10483665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5. Psychological therapies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1426" y="1439155"/>
            <a:ext cx="8246527" cy="1796400"/>
            <a:chOff x="380078" y="1594446"/>
            <a:chExt cx="8246527" cy="1446963"/>
          </a:xfrm>
        </p:grpSpPr>
        <p:graphicFrame>
          <p:nvGraphicFramePr>
            <p:cNvPr id="15" name="Q25">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760452501"/>
                </p:ext>
              </p:extLst>
            </p:nvPr>
          </p:nvGraphicFramePr>
          <p:xfrm>
            <a:off x="380078" y="1594446"/>
            <a:ext cx="8246527" cy="1446963"/>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200117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665429421"/>
              </p:ext>
            </p:extLst>
          </p:nvPr>
        </p:nvGraphicFramePr>
        <p:xfrm>
          <a:off x="8573960" y="1562760"/>
          <a:ext cx="3364901" cy="157232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6">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2805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4371972"/>
                  </a:ext>
                </a:extLst>
              </a:tr>
              <a:tr h="67634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540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6. Crisis care support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6" descr="A bar chart showing the range of section scores for all NHS trusts for Section 1 (Health and social care workers).">
            <a:extLst>
              <a:ext uri="{FF2B5EF4-FFF2-40B4-BE49-F238E27FC236}">
                <a16:creationId xmlns:a16="http://schemas.microsoft.com/office/drawing/2014/main" id="{EC17F370-CE30-4376-A71E-273CC8C85034}"/>
              </a:ext>
            </a:extLst>
          </p:cNvPr>
          <p:cNvGraphicFramePr/>
          <p:nvPr>
            <p:extLst>
              <p:ext uri="{D42A27DB-BD31-4B8C-83A1-F6EECF244321}">
                <p14:modId xmlns:p14="http://schemas.microsoft.com/office/powerpoint/2010/main" val="310586465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22381509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2025 Community mental health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Q30" descr="A chart showing how your Trust scored for Q33 compared with other trusts that took part; using the ‘expected range’ analysis technique. ">
            <a:extLst>
              <a:ext uri="{FF2B5EF4-FFF2-40B4-BE49-F238E27FC236}">
                <a16:creationId xmlns:a16="http://schemas.microsoft.com/office/drawing/2014/main" id="{8B0C2B1B-3A38-4373-88AC-6004B292FD5F}"/>
              </a:ext>
            </a:extLst>
          </p:cNvPr>
          <p:cNvGraphicFramePr/>
          <p:nvPr>
            <p:extLst>
              <p:ext uri="{D42A27DB-BD31-4B8C-83A1-F6EECF244321}">
                <p14:modId xmlns:p14="http://schemas.microsoft.com/office/powerpoint/2010/main" val="326496936"/>
              </p:ext>
            </p:extLst>
          </p:nvPr>
        </p:nvGraphicFramePr>
        <p:xfrm>
          <a:off x="159397" y="3232856"/>
          <a:ext cx="8246527" cy="8982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Crisis care support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9397" y="1436456"/>
            <a:ext cx="8246527" cy="1796400"/>
            <a:chOff x="380078" y="1436456"/>
            <a:chExt cx="8246527" cy="1512887"/>
          </a:xfrm>
        </p:grpSpPr>
        <p:graphicFrame>
          <p:nvGraphicFramePr>
            <p:cNvPr id="15" name="Q2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87620367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47423" y="1855723"/>
              <a:ext cx="36000" cy="11217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878517651"/>
              </p:ext>
            </p:extLst>
          </p:nvPr>
        </p:nvGraphicFramePr>
        <p:xfrm>
          <a:off x="8570533" y="1690706"/>
          <a:ext cx="3382326" cy="273830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17660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1720407"/>
                  </a:ext>
                </a:extLst>
              </a:tr>
              <a:tr h="50399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219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58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7. Crisis care access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7" descr="A bar chart showing the range of section scores for all NHS trusts for Section 1 (Health and social care workers).">
            <a:extLst>
              <a:ext uri="{FF2B5EF4-FFF2-40B4-BE49-F238E27FC236}">
                <a16:creationId xmlns:a16="http://schemas.microsoft.com/office/drawing/2014/main" id="{DF93263D-A892-4AAC-A490-48554227A160}"/>
              </a:ext>
            </a:extLst>
          </p:cNvPr>
          <p:cNvGraphicFramePr/>
          <p:nvPr>
            <p:extLst>
              <p:ext uri="{D42A27DB-BD31-4B8C-83A1-F6EECF244321}">
                <p14:modId xmlns:p14="http://schemas.microsoft.com/office/powerpoint/2010/main" val="278887303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58758940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28"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2143510562"/>
              </p:ext>
            </p:extLst>
          </p:nvPr>
        </p:nvGraphicFramePr>
        <p:xfrm>
          <a:off x="168727" y="3125964"/>
          <a:ext cx="8210527" cy="95151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Crisis care access</a:t>
            </a:r>
            <a:r>
              <a:rPr lang="en-GB" dirty="0"/>
              <a:t>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59397" y="1417794"/>
            <a:ext cx="8246527" cy="1796400"/>
            <a:chOff x="380078" y="1420740"/>
            <a:chExt cx="8246527" cy="1512887"/>
          </a:xfrm>
        </p:grpSpPr>
        <p:graphicFrame>
          <p:nvGraphicFramePr>
            <p:cNvPr id="5" name="Q26">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3091964558"/>
                </p:ext>
              </p:extLst>
            </p:nvPr>
          </p:nvGraphicFramePr>
          <p:xfrm>
            <a:off x="380078" y="1420740"/>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3"/>
              <a:ext cx="36000" cy="11217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1377385793"/>
              </p:ext>
            </p:extLst>
          </p:nvPr>
        </p:nvGraphicFramePr>
        <p:xfrm>
          <a:off x="8595442" y="1688125"/>
          <a:ext cx="3382329" cy="2721054"/>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80">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8">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8">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155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70864367"/>
                  </a:ext>
                </a:extLst>
              </a:tr>
              <a:tr h="49127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62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58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5969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8. </a:t>
            </a:r>
            <a:r>
              <a:rPr lang="en-GB" dirty="0"/>
              <a:t>Support with other areas of life</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8" descr="A bar chart showing the range of section scores for all NHS trusts for Section 1 (Health and social care workers).">
            <a:extLst>
              <a:ext uri="{FF2B5EF4-FFF2-40B4-BE49-F238E27FC236}">
                <a16:creationId xmlns:a16="http://schemas.microsoft.com/office/drawing/2014/main" id="{E3A41BE6-0CA2-452B-8D8E-1D36E9B8FBBB}"/>
              </a:ext>
            </a:extLst>
          </p:cNvPr>
          <p:cNvGraphicFramePr/>
          <p:nvPr>
            <p:extLst>
              <p:ext uri="{D42A27DB-BD31-4B8C-83A1-F6EECF244321}">
                <p14:modId xmlns:p14="http://schemas.microsoft.com/office/powerpoint/2010/main" val="309883951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02217111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3.8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Q32_3">
            <a:extLst>
              <a:ext uri="{FF2B5EF4-FFF2-40B4-BE49-F238E27FC236}">
                <a16:creationId xmlns:a16="http://schemas.microsoft.com/office/drawing/2014/main" id="{073FC890-ED7A-3031-D3E8-6683F2ADDC98}"/>
              </a:ext>
            </a:extLst>
          </p:cNvPr>
          <p:cNvGraphicFramePr/>
          <p:nvPr>
            <p:extLst>
              <p:ext uri="{D42A27DB-BD31-4B8C-83A1-F6EECF244321}">
                <p14:modId xmlns:p14="http://schemas.microsoft.com/office/powerpoint/2010/main" val="133050275"/>
              </p:ext>
            </p:extLst>
          </p:nvPr>
        </p:nvGraphicFramePr>
        <p:xfrm>
          <a:off x="147120" y="5295687"/>
          <a:ext cx="8246527" cy="1087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32_2" descr="A chart showing how your Trust scored for Q26 compared with other trusts that took part; using the ‘expected range’ analysis technique. ">
            <a:extLst>
              <a:ext uri="{FF2B5EF4-FFF2-40B4-BE49-F238E27FC236}">
                <a16:creationId xmlns:a16="http://schemas.microsoft.com/office/drawing/2014/main" id="{A99DDBBF-7EE3-D8D8-E73C-A6B1BED4C4C7}"/>
              </a:ext>
            </a:extLst>
          </p:cNvPr>
          <p:cNvGraphicFramePr/>
          <p:nvPr>
            <p:extLst>
              <p:ext uri="{D42A27DB-BD31-4B8C-83A1-F6EECF244321}">
                <p14:modId xmlns:p14="http://schemas.microsoft.com/office/powerpoint/2010/main" val="3304736341"/>
              </p:ext>
            </p:extLst>
          </p:nvPr>
        </p:nvGraphicFramePr>
        <p:xfrm>
          <a:off x="156451" y="4356802"/>
          <a:ext cx="8246527" cy="887417"/>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 name="Q32_1" descr="A chart showing how your Trust scored for Q26 compared with other trusts that took part; using the ‘expected range’ analysis technique. ">
            <a:extLst>
              <a:ext uri="{FF2B5EF4-FFF2-40B4-BE49-F238E27FC236}">
                <a16:creationId xmlns:a16="http://schemas.microsoft.com/office/drawing/2014/main" id="{A8D6B671-8F64-0C01-930F-7B74A8A4373A}"/>
              </a:ext>
            </a:extLst>
          </p:cNvPr>
          <p:cNvGraphicFramePr/>
          <p:nvPr>
            <p:extLst>
              <p:ext uri="{D42A27DB-BD31-4B8C-83A1-F6EECF244321}">
                <p14:modId xmlns:p14="http://schemas.microsoft.com/office/powerpoint/2010/main" val="3788333636"/>
              </p:ext>
            </p:extLst>
          </p:nvPr>
        </p:nvGraphicFramePr>
        <p:xfrm>
          <a:off x="156452" y="3158364"/>
          <a:ext cx="8246527" cy="10874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Q31">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447672612"/>
              </p:ext>
            </p:extLst>
          </p:nvPr>
        </p:nvGraphicFramePr>
        <p:xfrm>
          <a:off x="156454" y="1537575"/>
          <a:ext cx="8246527" cy="1737471"/>
        </p:xfrm>
        <a:graphic>
          <a:graphicData uri="http://schemas.openxmlformats.org/drawingml/2006/chart">
            <c:chart xmlns:c="http://schemas.openxmlformats.org/drawingml/2006/chart" xmlns:r="http://schemas.openxmlformats.org/officeDocument/2006/relationships" r:id="rId6"/>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774AC64C-23A3-6EAD-A148-8590D4B7062C}"/>
              </a:ext>
            </a:extLst>
          </p:cNvPr>
          <p:cNvGraphicFramePr>
            <a:graphicFrameLocks noGrp="1"/>
          </p:cNvGraphicFramePr>
          <p:nvPr>
            <p:extLst>
              <p:ext uri="{D42A27DB-BD31-4B8C-83A1-F6EECF244321}">
                <p14:modId xmlns:p14="http://schemas.microsoft.com/office/powerpoint/2010/main" val="1085036248"/>
              </p:ext>
            </p:extLst>
          </p:nvPr>
        </p:nvGraphicFramePr>
        <p:xfrm>
          <a:off x="8602874" y="1746960"/>
          <a:ext cx="3365067" cy="4723030"/>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9044">
                  <a:extLst>
                    <a:ext uri="{9D8B030D-6E8A-4147-A177-3AD203B41FA5}">
                      <a16:colId xmlns:a16="http://schemas.microsoft.com/office/drawing/2014/main" val="4049772561"/>
                    </a:ext>
                  </a:extLst>
                </a:gridCol>
                <a:gridCol w="725450">
                  <a:extLst>
                    <a:ext uri="{9D8B030D-6E8A-4147-A177-3AD203B41FA5}">
                      <a16:colId xmlns:a16="http://schemas.microsoft.com/office/drawing/2014/main" val="761297345"/>
                    </a:ext>
                  </a:extLst>
                </a:gridCol>
                <a:gridCol w="436330">
                  <a:extLst>
                    <a:ext uri="{9D8B030D-6E8A-4147-A177-3AD203B41FA5}">
                      <a16:colId xmlns:a16="http://schemas.microsoft.com/office/drawing/2014/main" val="2986169346"/>
                    </a:ext>
                  </a:extLst>
                </a:gridCol>
                <a:gridCol w="460748">
                  <a:extLst>
                    <a:ext uri="{9D8B030D-6E8A-4147-A177-3AD203B41FA5}">
                      <a16:colId xmlns:a16="http://schemas.microsoft.com/office/drawing/2014/main" val="2645485451"/>
                    </a:ext>
                  </a:extLst>
                </a:gridCol>
                <a:gridCol w="460747">
                  <a:extLst>
                    <a:ext uri="{9D8B030D-6E8A-4147-A177-3AD203B41FA5}">
                      <a16:colId xmlns:a16="http://schemas.microsoft.com/office/drawing/2014/main" val="457178370"/>
                    </a:ext>
                  </a:extLst>
                </a:gridCol>
                <a:gridCol w="460748">
                  <a:extLst>
                    <a:ext uri="{9D8B030D-6E8A-4147-A177-3AD203B41FA5}">
                      <a16:colId xmlns:a16="http://schemas.microsoft.com/office/drawing/2014/main" val="1607234817"/>
                    </a:ext>
                  </a:extLst>
                </a:gridCol>
              </a:tblGrid>
              <a:tr h="23510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90411112"/>
                  </a:ext>
                </a:extLst>
              </a:tr>
              <a:tr h="52939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48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32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825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3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0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677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3" name="Rectangle 2">
            <a:extLst>
              <a:ext uri="{FF2B5EF4-FFF2-40B4-BE49-F238E27FC236}">
                <a16:creationId xmlns:a16="http://schemas.microsoft.com/office/drawing/2014/main" id="{7BB05F1C-8EB5-4F6F-BF10-CDAE0188E3CB}"/>
              </a:ext>
            </a:extLst>
          </p:cNvPr>
          <p:cNvSpPr/>
          <p:nvPr/>
        </p:nvSpPr>
        <p:spPr>
          <a:xfrm>
            <a:off x="6452956" y="2018956"/>
            <a:ext cx="36000" cy="1332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33">
            <a:extLst>
              <a:ext uri="{FF2B5EF4-FFF2-40B4-BE49-F238E27FC236}">
                <a16:creationId xmlns:a16="http://schemas.microsoft.com/office/drawing/2014/main" id="{63FD3186-3614-72E7-8B2F-321EB2B17791}"/>
              </a:ext>
            </a:extLst>
          </p:cNvPr>
          <p:cNvGraphicFramePr/>
          <p:nvPr>
            <p:extLst>
              <p:ext uri="{D42A27DB-BD31-4B8C-83A1-F6EECF244321}">
                <p14:modId xmlns:p14="http://schemas.microsoft.com/office/powerpoint/2010/main" val="3548338991"/>
              </p:ext>
            </p:extLst>
          </p:nvPr>
        </p:nvGraphicFramePr>
        <p:xfrm>
          <a:off x="156454" y="1520103"/>
          <a:ext cx="8246527" cy="17964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2" name="Title 6">
            <a:extLst>
              <a:ext uri="{FF2B5EF4-FFF2-40B4-BE49-F238E27FC236}">
                <a16:creationId xmlns:a16="http://schemas.microsoft.com/office/drawing/2014/main" id="{E68D79E7-9978-A0B3-C76E-262D000C806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15" name="Rectangle 14">
            <a:extLst>
              <a:ext uri="{FF2B5EF4-FFF2-40B4-BE49-F238E27FC236}">
                <a16:creationId xmlns:a16="http://schemas.microsoft.com/office/drawing/2014/main" id="{0F9573D6-D1CB-4FBF-AA9A-CA750B17138F}"/>
              </a:ext>
            </a:extLst>
          </p:cNvPr>
          <p:cNvSpPr/>
          <p:nvPr/>
        </p:nvSpPr>
        <p:spPr>
          <a:xfrm>
            <a:off x="6444290" y="2034221"/>
            <a:ext cx="36000" cy="1332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44B61676-3717-8A7C-B7BF-37C37BBEF2DA}"/>
              </a:ext>
            </a:extLst>
          </p:cNvPr>
          <p:cNvGraphicFramePr>
            <a:graphicFrameLocks noGrp="1"/>
          </p:cNvGraphicFramePr>
          <p:nvPr>
            <p:extLst>
              <p:ext uri="{D42A27DB-BD31-4B8C-83A1-F6EECF244321}">
                <p14:modId xmlns:p14="http://schemas.microsoft.com/office/powerpoint/2010/main" val="4121736992"/>
              </p:ext>
            </p:extLst>
          </p:nvPr>
        </p:nvGraphicFramePr>
        <p:xfrm>
          <a:off x="8579591" y="1687839"/>
          <a:ext cx="3382325" cy="194265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25674">
                  <a:extLst>
                    <a:ext uri="{9D8B030D-6E8A-4147-A177-3AD203B41FA5}">
                      <a16:colId xmlns:a16="http://schemas.microsoft.com/office/drawing/2014/main" val="4049772561"/>
                    </a:ext>
                  </a:extLst>
                </a:gridCol>
                <a:gridCol w="718261">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7290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71658348"/>
                  </a:ext>
                </a:extLst>
              </a:tr>
              <a:tr h="56869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616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942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1421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9. Support in accessing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9"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172286241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89190700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50424">
                  <a:extLst>
                    <a:ext uri="{9D8B030D-6E8A-4147-A177-3AD203B41FA5}">
                      <a16:colId xmlns:a16="http://schemas.microsoft.com/office/drawing/2014/main" val="20001"/>
                    </a:ext>
                  </a:extLst>
                </a:gridCol>
                <a:gridCol w="783663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2159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7" descr="A chart showing how your Trust scored for Q33 compared with other trusts that took part; using the ‘expected range’ analysis technique. ">
            <a:extLst>
              <a:ext uri="{FF2B5EF4-FFF2-40B4-BE49-F238E27FC236}">
                <a16:creationId xmlns:a16="http://schemas.microsoft.com/office/drawing/2014/main" id="{B4F303F7-77CF-F3F5-A32A-E334622D4E28}"/>
              </a:ext>
            </a:extLst>
          </p:cNvPr>
          <p:cNvGraphicFramePr/>
          <p:nvPr>
            <p:extLst>
              <p:ext uri="{D42A27DB-BD31-4B8C-83A1-F6EECF244321}">
                <p14:modId xmlns:p14="http://schemas.microsoft.com/office/powerpoint/2010/main" val="4290113707"/>
              </p:ext>
            </p:extLst>
          </p:nvPr>
        </p:nvGraphicFramePr>
        <p:xfrm>
          <a:off x="159397" y="3119119"/>
          <a:ext cx="8246527" cy="101193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Support in accessing care </a:t>
            </a:r>
            <a:r>
              <a:rPr lang="en-GB" dirty="0"/>
              <a:t>(continued)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3C7531B4-47E6-86A3-908A-BA7F3284CF55}"/>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6D53A79D-FB4F-1B82-0EAB-F3503903BB6F}"/>
              </a:ext>
            </a:extLst>
          </p:cNvPr>
          <p:cNvGrpSpPr/>
          <p:nvPr/>
        </p:nvGrpSpPr>
        <p:grpSpPr>
          <a:xfrm>
            <a:off x="159397" y="1436455"/>
            <a:ext cx="8246527" cy="1796400"/>
            <a:chOff x="380078" y="1436456"/>
            <a:chExt cx="8246527" cy="1512887"/>
          </a:xfrm>
        </p:grpSpPr>
        <p:graphicFrame>
          <p:nvGraphicFramePr>
            <p:cNvPr id="5" name="Q34">
              <a:extLst>
                <a:ext uri="{FF2B5EF4-FFF2-40B4-BE49-F238E27FC236}">
                  <a16:creationId xmlns:a16="http://schemas.microsoft.com/office/drawing/2014/main" id="{AB05D894-7E21-E040-68B6-54FA5A995A5B}"/>
                </a:ext>
              </a:extLst>
            </p:cNvPr>
            <p:cNvGraphicFramePr/>
            <p:nvPr>
              <p:extLst>
                <p:ext uri="{D42A27DB-BD31-4B8C-83A1-F6EECF244321}">
                  <p14:modId xmlns:p14="http://schemas.microsoft.com/office/powerpoint/2010/main" val="104273735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FE7067F3-21D6-B9D7-D72D-4061FEF40C0E}"/>
                </a:ext>
              </a:extLst>
            </p:cNvPr>
            <p:cNvSpPr/>
            <p:nvPr/>
          </p:nvSpPr>
          <p:spPr>
            <a:xfrm>
              <a:off x="6695048"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71B3-2250-7044-FAC9-909504F6230A}"/>
              </a:ext>
            </a:extLst>
          </p:cNvPr>
          <p:cNvGraphicFramePr>
            <a:graphicFrameLocks noGrp="1"/>
          </p:cNvGraphicFramePr>
          <p:nvPr>
            <p:extLst>
              <p:ext uri="{D42A27DB-BD31-4B8C-83A1-F6EECF244321}">
                <p14:modId xmlns:p14="http://schemas.microsoft.com/office/powerpoint/2010/main" val="2475599389"/>
              </p:ext>
            </p:extLst>
          </p:nvPr>
        </p:nvGraphicFramePr>
        <p:xfrm>
          <a:off x="8550305" y="1654739"/>
          <a:ext cx="3382327" cy="279001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2236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24726634"/>
                  </a:ext>
                </a:extLst>
              </a:tr>
              <a:tr h="53656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59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18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527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987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10. Respect, dignity and compassion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Section scores are calculated as the mean of a selection of questions that fall under a particular theme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0" descr="A bar chart showing the range of section scores for all NHS trusts for Section 1 (Health and social care workers).">
            <a:extLst>
              <a:ext uri="{FF2B5EF4-FFF2-40B4-BE49-F238E27FC236}">
                <a16:creationId xmlns:a16="http://schemas.microsoft.com/office/drawing/2014/main" id="{3ECD1324-4A8A-48B7-BBA5-CE02E1EFEFE0}"/>
              </a:ext>
            </a:extLst>
          </p:cNvPr>
          <p:cNvGraphicFramePr/>
          <p:nvPr>
            <p:extLst>
              <p:ext uri="{D42A27DB-BD31-4B8C-83A1-F6EECF244321}">
                <p14:modId xmlns:p14="http://schemas.microsoft.com/office/powerpoint/2010/main" val="295893711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70835776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817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Q39" descr="A chart showing how your Trust scored for Q37 compared with other trusts that took part; using the ‘expected range’ analysis technique. ">
            <a:extLst>
              <a:ext uri="{FF2B5EF4-FFF2-40B4-BE49-F238E27FC236}">
                <a16:creationId xmlns:a16="http://schemas.microsoft.com/office/drawing/2014/main" id="{3F090908-C070-436B-AA92-B7A621A40F0A}"/>
              </a:ext>
            </a:extLst>
          </p:cNvPr>
          <p:cNvGraphicFramePr/>
          <p:nvPr>
            <p:extLst>
              <p:ext uri="{D42A27DB-BD31-4B8C-83A1-F6EECF244321}">
                <p14:modId xmlns:p14="http://schemas.microsoft.com/office/powerpoint/2010/main" val="2918995218"/>
              </p:ext>
            </p:extLst>
          </p:nvPr>
        </p:nvGraphicFramePr>
        <p:xfrm>
          <a:off x="162843" y="3149599"/>
          <a:ext cx="8246527" cy="98145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10. Respect, dignity and compassion (continued)</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5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62843" y="1455117"/>
            <a:ext cx="8246527" cy="1796400"/>
            <a:chOff x="380078" y="1436456"/>
            <a:chExt cx="8246527" cy="1512887"/>
          </a:xfrm>
        </p:grpSpPr>
        <p:graphicFrame>
          <p:nvGraphicFramePr>
            <p:cNvPr id="15" name="Q1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50922990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95048"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3" name="table" descr="Number of respondents, Trust score, National average, lowest trust score, highest trust score shown for Q28 and Q29." title="Summary of scores">
            <a:extLst>
              <a:ext uri="{FF2B5EF4-FFF2-40B4-BE49-F238E27FC236}">
                <a16:creationId xmlns:a16="http://schemas.microsoft.com/office/drawing/2014/main" id="{D5B5D86B-A273-EB89-E79F-CC1E7737BF9C}"/>
              </a:ext>
            </a:extLst>
          </p:cNvPr>
          <p:cNvGraphicFramePr>
            <a:graphicFrameLocks noGrp="1"/>
          </p:cNvGraphicFramePr>
          <p:nvPr>
            <p:extLst>
              <p:ext uri="{D42A27DB-BD31-4B8C-83A1-F6EECF244321}">
                <p14:modId xmlns:p14="http://schemas.microsoft.com/office/powerpoint/2010/main" val="2215855828"/>
              </p:ext>
            </p:extLst>
          </p:nvPr>
        </p:nvGraphicFramePr>
        <p:xfrm>
          <a:off x="8625982" y="1744303"/>
          <a:ext cx="3364902" cy="268470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7">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20976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09150088"/>
                  </a:ext>
                </a:extLst>
              </a:tr>
              <a:tr h="52340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142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724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4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1105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268520"/>
            <a:ext cx="11268000" cy="47582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Community mental health survey has been conducted almost every year since 2004. CQC use the results from the survey in its assessment of mental health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US" sz="1600" b="1" dirty="0">
                <a:latin typeface="Arial" panose="020B0604020202020204" pitchFamily="34" charset="0"/>
                <a:cs typeface="Arial" panose="020B0604020202020204" pitchFamily="34" charset="0"/>
              </a:rPr>
              <a:t>Community mental health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 total of 67,127 community mental health service users were invited to participate in the survey across 50 NHS trusts. </a:t>
            </a:r>
          </a:p>
          <a:p>
            <a:pPr>
              <a:spcBef>
                <a:spcPts val="600"/>
              </a:spcBef>
              <a:spcAft>
                <a:spcPts val="600"/>
              </a:spcAft>
            </a:pPr>
            <a:r>
              <a:rPr lang="en-GB" sz="1200" dirty="0">
                <a:effectLst/>
                <a:latin typeface="Arial" panose="020B0604020202020204" pitchFamily="34" charset="0"/>
                <a:cs typeface="Arial" panose="020B0604020202020204" pitchFamily="34" charset="0"/>
              </a:rPr>
              <a:t>Completed responses were received from </a:t>
            </a:r>
            <a:r>
              <a:rPr lang="en-GB" sz="1200" dirty="0">
                <a:latin typeface="Arial" panose="020B0604020202020204" pitchFamily="34" charset="0"/>
                <a:cs typeface="Arial" panose="020B0604020202020204" pitchFamily="34" charset="0"/>
              </a:rPr>
              <a:t>12,319</a:t>
            </a:r>
            <a:r>
              <a:rPr lang="en-GB" sz="1200" dirty="0">
                <a:effectLst/>
                <a:latin typeface="Arial" panose="020B0604020202020204" pitchFamily="34" charset="0"/>
                <a:cs typeface="Arial" panose="020B0604020202020204" pitchFamily="34" charset="0"/>
              </a:rPr>
              <a:t> community mental health service users; a </a:t>
            </a:r>
            <a:r>
              <a:rPr lang="en-GB" sz="1200" dirty="0">
                <a:latin typeface="Arial" panose="020B0604020202020204" pitchFamily="34" charset="0"/>
                <a:cs typeface="Arial" panose="020B0604020202020204" pitchFamily="34" charset="0"/>
              </a:rPr>
              <a:t>19</a:t>
            </a:r>
            <a:r>
              <a:rPr lang="en-GB" sz="1200" dirty="0">
                <a:effectLst/>
                <a:latin typeface="Arial" panose="020B0604020202020204" pitchFamily="34" charset="0"/>
                <a:cs typeface="Arial" panose="020B0604020202020204" pitchFamily="34" charset="0"/>
              </a:rPr>
              <a:t>% adjusted response rate, where undelivered questionnaires are removed from the response rate calculation.</a:t>
            </a:r>
          </a:p>
          <a:p>
            <a:pPr>
              <a:spcBef>
                <a:spcPts val="600"/>
              </a:spcBef>
              <a:spcAft>
                <a:spcPts val="600"/>
              </a:spcAft>
            </a:pPr>
            <a:r>
              <a:rPr lang="en-US" sz="1200" dirty="0">
                <a:latin typeface="Arial" panose="020B0604020202020204" pitchFamily="34" charset="0"/>
                <a:cs typeface="Arial" panose="020B0604020202020204" pitchFamily="34" charset="0"/>
              </a:rPr>
              <a:t>Service users aged 16 and over were eligible to participate in the survey if they were receiving care or treatment for a mental health condition and were seen face-to-face at the trust, via video conference or telephone between 1 April 2025 and 31 May 2025.</a:t>
            </a:r>
            <a:r>
              <a:rPr lang="en-GB" sz="1200" dirty="0">
                <a:latin typeface="Arial" panose="020B0604020202020204" pitchFamily="34" charset="0"/>
                <a:cs typeface="Arial" panose="020B0604020202020204" pitchFamily="34" charset="0"/>
              </a:rPr>
              <a:t> Full sampling criteria can be found in the </a:t>
            </a:r>
            <a:r>
              <a:rPr lang="en-GB" sz="1200" dirty="0">
                <a:solidFill>
                  <a:schemeClr val="accent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Sampling Instructions</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 </a:t>
            </a:r>
          </a:p>
          <a:p>
            <a:pPr>
              <a:spcBef>
                <a:spcPts val="600"/>
              </a:spcBef>
              <a:spcAft>
                <a:spcPts val="600"/>
              </a:spcAft>
            </a:pPr>
            <a:r>
              <a:rPr lang="en-US" sz="1200" dirty="0">
                <a:latin typeface="Arial" panose="020B0604020202020204" pitchFamily="34" charset="0"/>
                <a:cs typeface="Arial" panose="020B0604020202020204" pitchFamily="34" charset="0"/>
              </a:rPr>
              <a:t>Fieldwork for the survey (the time during which questionnaires were sent out and returned) took place between August and November 2025.</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Trend data</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2023, the Community mental health survey transitioned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from a solely paper-based methodology to both paper and online, which impacted trend data.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Therefore, only data from the 2023, 2024 and 2025 survey years are comparable, unless a question has changed or there are other reasons for lack of comparability such as changes in organisational structure of a trust.</a:t>
            </a:r>
            <a:endPar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a:spcBef>
                <a:spcPts val="600"/>
              </a:spcBef>
              <a:spcAft>
                <a:spcPts val="600"/>
              </a:spcAft>
            </a:pPr>
            <a:r>
              <a:rPr lang="en-US" sz="1200" dirty="0">
                <a:solidFill>
                  <a:prstClr val="black"/>
                </a:solidFill>
                <a:latin typeface="Arial" panose="020B0604020202020204" pitchFamily="34" charset="0"/>
                <a:cs typeface="Arial" panose="020B0604020202020204" pitchFamily="34" charset="0"/>
              </a:rPr>
              <a:t>Where results are comparable with previous years, a section on historical trends has been included.</a:t>
            </a:r>
            <a:endParaRPr lang="en-GB" sz="1200" dirty="0">
              <a:solidFill>
                <a:prstClr val="black"/>
              </a:solidFill>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Community mental health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11. Overall experience</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40</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a:t>
            </a:r>
            <a:r>
              <a:rPr lang="en-GB"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1"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27815700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20490247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1548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11. Overall experience</a:t>
            </a:r>
            <a:r>
              <a:rPr lang="en-GB" dirty="0"/>
              <a:t>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905" y="1611366"/>
            <a:ext cx="8274383" cy="1796400"/>
            <a:chOff x="533494" y="1459902"/>
            <a:chExt cx="8246527" cy="1512887"/>
          </a:xfrm>
        </p:grpSpPr>
        <p:graphicFrame>
          <p:nvGraphicFramePr>
            <p:cNvPr id="15" name="Q3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426480210"/>
                </p:ext>
              </p:extLst>
            </p:nvPr>
          </p:nvGraphicFramePr>
          <p:xfrm>
            <a:off x="533494" y="1459902"/>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843213" y="188674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784444632"/>
              </p:ext>
            </p:extLst>
          </p:nvPr>
        </p:nvGraphicFramePr>
        <p:xfrm>
          <a:off x="8633849" y="1836029"/>
          <a:ext cx="3382193" cy="189192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3">
                  <a:extLst>
                    <a:ext uri="{9D8B030D-6E8A-4147-A177-3AD203B41FA5}">
                      <a16:colId xmlns:a16="http://schemas.microsoft.com/office/drawing/2014/main" val="4049772561"/>
                    </a:ext>
                  </a:extLst>
                </a:gridCol>
                <a:gridCol w="695018">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23650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solidFill>
                      <a:schemeClr val="bg1"/>
                    </a:solidFill>
                  </a:tcPr>
                </a:tc>
                <a:extLst>
                  <a:ext uri="{0D108BD9-81ED-4DB2-BD59-A6C34878D82A}">
                    <a16:rowId xmlns:a16="http://schemas.microsoft.com/office/drawing/2014/main" val="554776666"/>
                  </a:ext>
                </a:extLst>
              </a:tr>
              <a:tr h="59676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07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35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41586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12. Feedback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a:t>
            </a:r>
            <a:r>
              <a:rPr lang="en-GB"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2"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183588128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77446618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3.5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6427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12. Feedback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6704" y="1525362"/>
            <a:ext cx="8246527" cy="1796400"/>
            <a:chOff x="380078" y="1436456"/>
            <a:chExt cx="8246527" cy="1512887"/>
          </a:xfrm>
        </p:grpSpPr>
        <p:graphicFrame>
          <p:nvGraphicFramePr>
            <p:cNvPr id="15" name="Q40">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69907221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43</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338694051"/>
              </p:ext>
            </p:extLst>
          </p:nvPr>
        </p:nvGraphicFramePr>
        <p:xfrm>
          <a:off x="8612179" y="1719463"/>
          <a:ext cx="3382193" cy="188213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2">
                  <a:extLst>
                    <a:ext uri="{9D8B030D-6E8A-4147-A177-3AD203B41FA5}">
                      <a16:colId xmlns:a16="http://schemas.microsoft.com/office/drawing/2014/main" val="4049772561"/>
                    </a:ext>
                  </a:extLst>
                </a:gridCol>
                <a:gridCol w="695017">
                  <a:extLst>
                    <a:ext uri="{9D8B030D-6E8A-4147-A177-3AD203B41FA5}">
                      <a16:colId xmlns:a16="http://schemas.microsoft.com/office/drawing/2014/main" val="761297345"/>
                    </a:ext>
                  </a:extLst>
                </a:gridCol>
                <a:gridCol w="467446">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6">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23833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96526197"/>
                  </a:ext>
                </a:extLst>
              </a:tr>
              <a:tr h="63032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p>
                      <a:pPr algn="ctr"/>
                      <a:r>
                        <a:rPr lang="en-GB" sz="900" b="1" dirty="0">
                          <a:solidFill>
                            <a:schemeClr val="bg1"/>
                          </a:solidFill>
                          <a:latin typeface="Arial" panose="020B0604020202020204" pitchFamily="34" charset="0"/>
                          <a:cs typeface="Arial" panose="020B0604020202020204" pitchFamily="34" charset="0"/>
                        </a:rPr>
                        <a:t>score</a:t>
                      </a:r>
                    </a:p>
                  </a:txBody>
                  <a:tcPr marL="0" marR="0" anchor="ctr">
                    <a:lnL w="12700" cap="flat" cmpd="sng" algn="ctr">
                      <a:solidFill>
                        <a:schemeClr val="tx1"/>
                      </a:solidFill>
                      <a:prstDash val="solid"/>
                      <a:round/>
                      <a:headEnd type="none" w="med" len="med"/>
                      <a:tailEnd type="none" w="med" len="med"/>
                    </a:lnL>
                    <a:lnT w="12700" cmpd="sng">
                      <a:noFill/>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606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12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78275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726025"/>
            <a:ext cx="6643399" cy="4017510"/>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2023, 2024 and 2025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62491" y="513927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C0FFBB0-6BB2-91CB-4A48-EE9882083413}"/>
              </a:ext>
            </a:extLst>
          </p:cNvPr>
          <p:cNvSpPr txBox="1"/>
          <p:nvPr/>
        </p:nvSpPr>
        <p:spPr>
          <a:xfrm>
            <a:off x="628769" y="4719304"/>
            <a:ext cx="9790113" cy="1569660"/>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endParaRPr lang="en-GB" sz="1200" dirty="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amended or non-comparable and therefore are not included in this section: Q13, Q15, Q19, Q20, Q21_1, Q21_2, Q21_3, Q21_4, Q22, Q27, Q28, Q29, Q30, Q32_3, Q37.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A two-sample t-test </a:t>
            </a:r>
            <a:r>
              <a:rPr lang="en-GB" sz="1200" dirty="0">
                <a:solidFill>
                  <a:schemeClr val="bg1"/>
                </a:solidFill>
                <a:latin typeface="Arial" panose="020B0604020202020204" pitchFamily="34" charset="0"/>
                <a:cs typeface="Arial" panose="020B0604020202020204" pitchFamily="34" charset="0"/>
              </a:rPr>
              <a:t>is a statistical test used to compare the means of two groups to see if there is a significant difference between them and assess whether observed differences are likely due to chance or not.</a:t>
            </a: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19970" y="1268520"/>
            <a:ext cx="5254032" cy="3908762"/>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Community mental health survey iteration. Where available, trend data from 2023 to 2025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NHS community mental health </a:t>
            </a:r>
            <a:r>
              <a:rPr lang="en-GB" sz="1200" dirty="0">
                <a:latin typeface="Arial" panose="020B0604020202020204" pitchFamily="34" charset="0"/>
                <a:cs typeface="Arial" panose="020B0604020202020204" pitchFamily="34" charset="0"/>
              </a:rPr>
              <a:t>trusts in</a:t>
            </a:r>
            <a:r>
              <a:rPr lang="en-US" sz="1200" dirty="0">
                <a:latin typeface="Arial" panose="020B0604020202020204" pitchFamily="34" charset="0"/>
                <a:cs typeface="Arial" panose="020B0604020202020204" pitchFamily="34" charset="0"/>
              </a:rPr>
              <a:t>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the table underneath the charts, showing significant differences between this year (2025) and the previous years (2023 and 2024). Z-tests set to 95% significance were used to compare data between the three years (2025 vs 2024 and 2025 vs 2023). A statistically significant difference means it is unlikely we would have obtained this result if there was no real difference. </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9" name="Picture 8">
            <a:extLst>
              <a:ext uri="{FF2B5EF4-FFF2-40B4-BE49-F238E27FC236}">
                <a16:creationId xmlns:a16="http://schemas.microsoft.com/office/drawing/2014/main" id="{246931C9-192F-B5DC-72DD-2F1FAF867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8376" y="1468802"/>
            <a:ext cx="4164249" cy="3920396"/>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Support while waiting</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15" name="Q6_c" descr="Trust mean score trend data for Q7, plotted against the national average. ">
            <a:extLst>
              <a:ext uri="{FF2B5EF4-FFF2-40B4-BE49-F238E27FC236}">
                <a16:creationId xmlns:a16="http://schemas.microsoft.com/office/drawing/2014/main" id="{C309B750-6510-D62A-E828-4601990FC005}"/>
              </a:ext>
            </a:extLst>
          </p:cNvPr>
          <p:cNvGraphicFramePr/>
          <p:nvPr>
            <p:extLst>
              <p:ext uri="{D42A27DB-BD31-4B8C-83A1-F6EECF244321}">
                <p14:modId xmlns:p14="http://schemas.microsoft.com/office/powerpoint/2010/main" val="3004155860"/>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6_sig" descr="Significant changes 2021 vs 2020&#10;Significant changes 2021 vs 2019" title="Significant changes">
            <a:extLst>
              <a:ext uri="{FF2B5EF4-FFF2-40B4-BE49-F238E27FC236}">
                <a16:creationId xmlns:a16="http://schemas.microsoft.com/office/drawing/2014/main" id="{EB817434-7E31-AE38-E7B6-B08669C9B08D}"/>
              </a:ext>
            </a:extLst>
          </p:cNvPr>
          <p:cNvGraphicFramePr>
            <a:graphicFrameLocks noGrp="1"/>
          </p:cNvGraphicFramePr>
          <p:nvPr>
            <p:extLst>
              <p:ext uri="{D42A27DB-BD31-4B8C-83A1-F6EECF244321}">
                <p14:modId xmlns:p14="http://schemas.microsoft.com/office/powerpoint/2010/main" val="1267942352"/>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
        <p:nvSpPr>
          <p:cNvPr id="2" name="Q7_t">
            <a:extLst>
              <a:ext uri="{FF2B5EF4-FFF2-40B4-BE49-F238E27FC236}">
                <a16:creationId xmlns:a16="http://schemas.microsoft.com/office/drawing/2014/main" id="{2231BC3B-E649-BA78-F2C3-7AD328ACC975}"/>
              </a:ext>
            </a:extLst>
          </p:cNvPr>
          <p:cNvSpPr/>
          <p:nvPr/>
        </p:nvSpPr>
        <p:spPr>
          <a:xfrm>
            <a:off x="6826693" y="5857289"/>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and were offered support while waiting for treatment. Respondents who stated that they didn't know or couldn't remember or that they did not need any support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169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6_t">
            <a:extLst>
              <a:ext uri="{FF2B5EF4-FFF2-40B4-BE49-F238E27FC236}">
                <a16:creationId xmlns:a16="http://schemas.microsoft.com/office/drawing/2014/main" id="{47915EB9-9AF4-A062-8A24-809860A3D3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in contact with the NHS mental health services for the past 2 years. Respondents who stated that they didn't know or couldn't remember have been excluded. Number of respondents:  2023</a:t>
            </a:r>
            <a:r>
              <a:rPr lang="en-GB" sz="900">
                <a:solidFill>
                  <a:srgbClr val="595959"/>
                </a:solidFill>
                <a:latin typeface="Arial" panose="020B0604020202020204" pitchFamily="34" charset="0"/>
                <a:cs typeface="Arial" panose="020B0604020202020204" pitchFamily="34" charset="0"/>
              </a:rPr>
              <a:t>: 262;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297;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269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6" name="Q7_sig" descr="Significant changes 2021 vs 2020&#10;Significant changes 2021 vs 2019" title="Significant changes">
            <a:extLst>
              <a:ext uri="{FF2B5EF4-FFF2-40B4-BE49-F238E27FC236}">
                <a16:creationId xmlns:a16="http://schemas.microsoft.com/office/drawing/2014/main" id="{8DC9FCF6-81A3-5F6C-D496-9DFCDDD60A19}"/>
              </a:ext>
            </a:extLst>
          </p:cNvPr>
          <p:cNvGraphicFramePr>
            <a:graphicFrameLocks noGrp="1"/>
          </p:cNvGraphicFramePr>
          <p:nvPr>
            <p:extLst>
              <p:ext uri="{D42A27DB-BD31-4B8C-83A1-F6EECF244321}">
                <p14:modId xmlns:p14="http://schemas.microsoft.com/office/powerpoint/2010/main" val="1201633576"/>
              </p:ext>
            </p:extLst>
          </p:nvPr>
        </p:nvGraphicFramePr>
        <p:xfrm>
          <a:off x="702677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7_c" descr="Trust mean score trend data for Q7, plotted against the national average. ">
            <a:extLst>
              <a:ext uri="{FF2B5EF4-FFF2-40B4-BE49-F238E27FC236}">
                <a16:creationId xmlns:a16="http://schemas.microsoft.com/office/drawing/2014/main" id="{D7758DCB-321E-09AF-498C-916FEE0BB18D}"/>
              </a:ext>
            </a:extLst>
          </p:cNvPr>
          <p:cNvGraphicFramePr/>
          <p:nvPr>
            <p:extLst>
              <p:ext uri="{D42A27DB-BD31-4B8C-83A1-F6EECF244321}">
                <p14:modId xmlns:p14="http://schemas.microsoft.com/office/powerpoint/2010/main" val="3239015049"/>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905661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5BE32-1EF8-69D8-48D3-9C985FD2A82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EF68267-AE4C-C4D7-6618-26A66D53287C}"/>
              </a:ext>
            </a:extLst>
          </p:cNvPr>
          <p:cNvSpPr>
            <a:spLocks noGrp="1"/>
          </p:cNvSpPr>
          <p:nvPr>
            <p:ph type="title"/>
          </p:nvPr>
        </p:nvSpPr>
        <p:spPr>
          <a:xfrm>
            <a:off x="419970" y="509078"/>
            <a:ext cx="11417697" cy="654856"/>
          </a:xfrm>
        </p:spPr>
        <p:txBody>
          <a:bodyPr>
            <a:normAutofit/>
          </a:bodyPr>
          <a:lstStyle/>
          <a:p>
            <a:r>
              <a:rPr lang="en-US" dirty="0"/>
              <a:t>Section 2. Mental health team</a:t>
            </a:r>
            <a:endParaRPr lang="en-GB" dirty="0"/>
          </a:p>
        </p:txBody>
      </p:sp>
      <p:sp>
        <p:nvSpPr>
          <p:cNvPr id="45" name="Slide Number Placeholder 1">
            <a:extLst>
              <a:ext uri="{FF2B5EF4-FFF2-40B4-BE49-F238E27FC236}">
                <a16:creationId xmlns:a16="http://schemas.microsoft.com/office/drawing/2014/main" id="{D93D0458-2076-278D-C6DE-A0EE6182DB9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9_t">
            <a:extLst>
              <a:ext uri="{FF2B5EF4-FFF2-40B4-BE49-F238E27FC236}">
                <a16:creationId xmlns:a16="http://schemas.microsoft.com/office/drawing/2014/main" id="{390AE452-8C6C-1F5E-14A9-5142BF2EACBD}"/>
              </a:ext>
            </a:extLst>
          </p:cNvPr>
          <p:cNvSpPr/>
          <p:nvPr/>
        </p:nvSpPr>
        <p:spPr>
          <a:xfrm>
            <a:off x="6836853" y="5811706"/>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824;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805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8_t">
            <a:extLst>
              <a:ext uri="{FF2B5EF4-FFF2-40B4-BE49-F238E27FC236}">
                <a16:creationId xmlns:a16="http://schemas.microsoft.com/office/drawing/2014/main" id="{B8CAB1DE-07C7-F7A8-D821-FA80A3BDBF7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964;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823;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800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8_c" descr="Trust mean score trend data for Q7, plotted against the national average. ">
            <a:extLst>
              <a:ext uri="{FF2B5EF4-FFF2-40B4-BE49-F238E27FC236}">
                <a16:creationId xmlns:a16="http://schemas.microsoft.com/office/drawing/2014/main" id="{2B47DBA9-56E6-9F69-48D6-2283D172F1F2}"/>
              </a:ext>
            </a:extLst>
          </p:cNvPr>
          <p:cNvGraphicFramePr/>
          <p:nvPr>
            <p:extLst>
              <p:ext uri="{D42A27DB-BD31-4B8C-83A1-F6EECF244321}">
                <p14:modId xmlns:p14="http://schemas.microsoft.com/office/powerpoint/2010/main" val="4098354524"/>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8_sig" descr="Significant changes 2021 vs 2020&#10;Significant changes 2021 vs 2019" title="Significant changes">
            <a:extLst>
              <a:ext uri="{FF2B5EF4-FFF2-40B4-BE49-F238E27FC236}">
                <a16:creationId xmlns:a16="http://schemas.microsoft.com/office/drawing/2014/main" id="{39D45D2F-6E60-5AD2-0A6E-50A229349B48}"/>
              </a:ext>
            </a:extLst>
          </p:cNvPr>
          <p:cNvGraphicFramePr>
            <a:graphicFrameLocks noGrp="1"/>
          </p:cNvGraphicFramePr>
          <p:nvPr>
            <p:extLst>
              <p:ext uri="{D42A27DB-BD31-4B8C-83A1-F6EECF244321}">
                <p14:modId xmlns:p14="http://schemas.microsoft.com/office/powerpoint/2010/main" val="3905569081"/>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7" name="Q9_sig" descr="Significant changes 2021 vs 2020&#10;Significant changes 2021 vs 2019" title="Significant changes">
            <a:extLst>
              <a:ext uri="{FF2B5EF4-FFF2-40B4-BE49-F238E27FC236}">
                <a16:creationId xmlns:a16="http://schemas.microsoft.com/office/drawing/2014/main" id="{0AF8E83C-B079-0D0D-CFD2-C508D4F88531}"/>
              </a:ext>
            </a:extLst>
          </p:cNvPr>
          <p:cNvGraphicFramePr>
            <a:graphicFrameLocks noGrp="1"/>
          </p:cNvGraphicFramePr>
          <p:nvPr>
            <p:extLst>
              <p:ext uri="{D42A27DB-BD31-4B8C-83A1-F6EECF244321}">
                <p14:modId xmlns:p14="http://schemas.microsoft.com/office/powerpoint/2010/main" val="624428267"/>
              </p:ext>
            </p:extLst>
          </p:nvPr>
        </p:nvGraphicFramePr>
        <p:xfrm>
          <a:off x="7047098" y="5113206"/>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Q9_c" descr="Trust mean score trend data for Q7, plotted against the national average. ">
            <a:extLst>
              <a:ext uri="{FF2B5EF4-FFF2-40B4-BE49-F238E27FC236}">
                <a16:creationId xmlns:a16="http://schemas.microsoft.com/office/drawing/2014/main" id="{F6AA6675-84CB-4A48-452D-35E06C928339}"/>
              </a:ext>
            </a:extLst>
          </p:cNvPr>
          <p:cNvGraphicFramePr/>
          <p:nvPr>
            <p:extLst>
              <p:ext uri="{D42A27DB-BD31-4B8C-83A1-F6EECF244321}">
                <p14:modId xmlns:p14="http://schemas.microsoft.com/office/powerpoint/2010/main" val="105836261"/>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827784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F72CE-DA27-1C2F-A774-E177247A3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E265048-10CA-DB6C-44AE-0BBDF152ACD0}"/>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164F1D42-7EED-CC8C-1D38-B5892BDF4B5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11_t">
            <a:extLst>
              <a:ext uri="{FF2B5EF4-FFF2-40B4-BE49-F238E27FC236}">
                <a16:creationId xmlns:a16="http://schemas.microsoft.com/office/drawing/2014/main" id="{6C49C5AF-D457-C609-DD64-F1209EE0C048}"/>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935;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804;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782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0_t">
            <a:extLst>
              <a:ext uri="{FF2B5EF4-FFF2-40B4-BE49-F238E27FC236}">
                <a16:creationId xmlns:a16="http://schemas.microsoft.com/office/drawing/2014/main" id="{20485D29-1629-AC68-E01D-5D7CBAA80C92}"/>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972;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828;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805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0_c" descr="Trust mean score trend data for Q7, plotted against the national average. ">
            <a:extLst>
              <a:ext uri="{FF2B5EF4-FFF2-40B4-BE49-F238E27FC236}">
                <a16:creationId xmlns:a16="http://schemas.microsoft.com/office/drawing/2014/main" id="{8DB08507-DED0-9992-2FBF-7E3F16D88D23}"/>
              </a:ext>
            </a:extLst>
          </p:cNvPr>
          <p:cNvGraphicFramePr/>
          <p:nvPr>
            <p:extLst>
              <p:ext uri="{D42A27DB-BD31-4B8C-83A1-F6EECF244321}">
                <p14:modId xmlns:p14="http://schemas.microsoft.com/office/powerpoint/2010/main" val="2711343234"/>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0_sig" descr="Significant changes 2021 vs 2020&#10;Significant changes 2021 vs 2019" title="Significant changes">
            <a:extLst>
              <a:ext uri="{FF2B5EF4-FFF2-40B4-BE49-F238E27FC236}">
                <a16:creationId xmlns:a16="http://schemas.microsoft.com/office/drawing/2014/main" id="{60FA7A01-596C-65C4-3541-8AEBD0E939F1}"/>
              </a:ext>
            </a:extLst>
          </p:cNvPr>
          <p:cNvGraphicFramePr>
            <a:graphicFrameLocks noGrp="1"/>
          </p:cNvGraphicFramePr>
          <p:nvPr>
            <p:extLst>
              <p:ext uri="{D42A27DB-BD31-4B8C-83A1-F6EECF244321}">
                <p14:modId xmlns:p14="http://schemas.microsoft.com/office/powerpoint/2010/main" val="1769888429"/>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7" name="Q11_sig" descr="Significant changes 2021 vs 2020&#10;Significant changes 2021 vs 2019" title="Significant changes">
            <a:extLst>
              <a:ext uri="{FF2B5EF4-FFF2-40B4-BE49-F238E27FC236}">
                <a16:creationId xmlns:a16="http://schemas.microsoft.com/office/drawing/2014/main" id="{D08D8989-5C29-1BB1-A4B1-473CCB081F0C}"/>
              </a:ext>
            </a:extLst>
          </p:cNvPr>
          <p:cNvGraphicFramePr>
            <a:graphicFrameLocks noGrp="1"/>
          </p:cNvGraphicFramePr>
          <p:nvPr>
            <p:extLst>
              <p:ext uri="{D42A27DB-BD31-4B8C-83A1-F6EECF244321}">
                <p14:modId xmlns:p14="http://schemas.microsoft.com/office/powerpoint/2010/main" val="1244608379"/>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714274860"/>
                  </a:ext>
                </a:extLst>
              </a:tr>
            </a:tbl>
          </a:graphicData>
        </a:graphic>
      </p:graphicFrame>
      <p:graphicFrame>
        <p:nvGraphicFramePr>
          <p:cNvPr id="8" name="Q11_c" descr="Trust mean score trend data for Q7, plotted against the national average. ">
            <a:extLst>
              <a:ext uri="{FF2B5EF4-FFF2-40B4-BE49-F238E27FC236}">
                <a16:creationId xmlns:a16="http://schemas.microsoft.com/office/drawing/2014/main" id="{EB6FB0AA-A8B9-C20E-5E82-AD3FF59B313B}"/>
              </a:ext>
            </a:extLst>
          </p:cNvPr>
          <p:cNvGraphicFramePr/>
          <p:nvPr>
            <p:extLst>
              <p:ext uri="{D42A27DB-BD31-4B8C-83A1-F6EECF244321}">
                <p14:modId xmlns:p14="http://schemas.microsoft.com/office/powerpoint/2010/main" val="1199534978"/>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482065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031183-B5A7-BB57-9D9A-010FECFD818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A5E2D63-8DCB-9DF0-3D38-94D682985CA1}"/>
              </a:ext>
            </a:extLst>
          </p:cNvPr>
          <p:cNvSpPr>
            <a:spLocks noGrp="1"/>
          </p:cNvSpPr>
          <p:nvPr>
            <p:ph type="title"/>
          </p:nvPr>
        </p:nvSpPr>
        <p:spPr>
          <a:xfrm>
            <a:off x="419970" y="509078"/>
            <a:ext cx="11417697" cy="654856"/>
          </a:xfrm>
        </p:spPr>
        <p:txBody>
          <a:bodyPr>
            <a:normAutofit/>
          </a:bodyPr>
          <a:lstStyle/>
          <a:p>
            <a:r>
              <a:rPr lang="en-US" dirty="0"/>
              <a:t>Section 2. Mental health team </a:t>
            </a:r>
            <a:r>
              <a:rPr lang="en-GB" dirty="0"/>
              <a:t>(continued)</a:t>
            </a:r>
          </a:p>
        </p:txBody>
      </p:sp>
      <p:sp>
        <p:nvSpPr>
          <p:cNvPr id="45" name="Slide Number Placeholder 1">
            <a:extLst>
              <a:ext uri="{FF2B5EF4-FFF2-40B4-BE49-F238E27FC236}">
                <a16:creationId xmlns:a16="http://schemas.microsoft.com/office/drawing/2014/main" id="{C53BC84F-87E5-FEB4-3516-398A840A53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12_t">
            <a:extLst>
              <a:ext uri="{FF2B5EF4-FFF2-40B4-BE49-F238E27FC236}">
                <a16:creationId xmlns:a16="http://schemas.microsoft.com/office/drawing/2014/main" id="{B57C6FE4-0AE2-B01A-52BE-DB2D03CB6470}"/>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937;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805;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782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2_c" descr="Trust mean score trend data for Q7, plotted against the national average. ">
            <a:extLst>
              <a:ext uri="{FF2B5EF4-FFF2-40B4-BE49-F238E27FC236}">
                <a16:creationId xmlns:a16="http://schemas.microsoft.com/office/drawing/2014/main" id="{8177CA93-3772-A0C9-30EE-F06C500EB610}"/>
              </a:ext>
            </a:extLst>
          </p:cNvPr>
          <p:cNvGraphicFramePr/>
          <p:nvPr>
            <p:extLst>
              <p:ext uri="{D42A27DB-BD31-4B8C-83A1-F6EECF244321}">
                <p14:modId xmlns:p14="http://schemas.microsoft.com/office/powerpoint/2010/main" val="3472413215"/>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2_sig" descr="Significant changes 2021 vs 2020&#10;Significant changes 2021 vs 2019" title="Significant changes">
            <a:extLst>
              <a:ext uri="{FF2B5EF4-FFF2-40B4-BE49-F238E27FC236}">
                <a16:creationId xmlns:a16="http://schemas.microsoft.com/office/drawing/2014/main" id="{E18303F8-3251-DF81-1038-F1AB95F1E36B}"/>
              </a:ext>
            </a:extLst>
          </p:cNvPr>
          <p:cNvGraphicFramePr>
            <a:graphicFrameLocks noGrp="1"/>
          </p:cNvGraphicFramePr>
          <p:nvPr>
            <p:extLst>
              <p:ext uri="{D42A27DB-BD31-4B8C-83A1-F6EECF244321}">
                <p14:modId xmlns:p14="http://schemas.microsoft.com/office/powerpoint/2010/main" val="3342026717"/>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02666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7120" y="1246218"/>
            <a:ext cx="11268000"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section.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sex, can influence care experiences and how they are reported. For example, research shows that older people report more positive experiences of care than younger people. Since trusts have differing profiles of Community mental health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and sex of respondents to reflect the ‘national’ age-sex type distribution (based on all respondents to the survey). 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US" sz="1200" dirty="0">
                <a:latin typeface="Arial" panose="020B0604020202020204" pitchFamily="34" charset="0"/>
                <a:cs typeface="Arial" panose="020B0604020202020204" pitchFamily="34" charset="0"/>
              </a:rPr>
              <a:t>Only evaluative questions in the questionnaire are scored. Some questions are descriptive (for example Q1), and others are ‘routing questions’, which are designed to filter out respondents to whom subsequent questions do not apply (for example Q20). These questions are not scored. </a:t>
            </a:r>
          </a:p>
          <a:p>
            <a:pPr>
              <a:spcBef>
                <a:spcPts val="600"/>
              </a:spcBef>
              <a:spcAft>
                <a:spcPts val="600"/>
              </a:spcAft>
            </a:pPr>
            <a:r>
              <a:rPr lang="en-US" sz="1200" dirty="0">
                <a:latin typeface="Arial" panose="020B0604020202020204" pitchFamily="34" charset="0"/>
                <a:cs typeface="Arial" panose="020B0604020202020204" pitchFamily="34" charset="0"/>
              </a:rPr>
              <a:t>Please refer to the </a:t>
            </a:r>
            <a:r>
              <a:rPr lang="en-US" sz="1200" dirty="0">
                <a:solidFill>
                  <a:schemeClr val="accent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scoring is computed as the arithmetic mean of question scores for the section </a:t>
            </a:r>
          </a:p>
          <a:p>
            <a:pPr>
              <a:spcBef>
                <a:spcPts val="600"/>
              </a:spcBef>
              <a:spcAft>
                <a:spcPts val="600"/>
              </a:spcAft>
            </a:pPr>
            <a:r>
              <a:rPr lang="en-GB" sz="1200" dirty="0">
                <a:latin typeface="Arial" panose="020B0604020202020204" pitchFamily="34" charset="0"/>
                <a:cs typeface="Arial" panose="020B0604020202020204" pitchFamily="34" charset="0"/>
              </a:rPr>
              <a:t>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200" dirty="0">
                <a:latin typeface="Arial" panose="020B0604020202020204" pitchFamily="34" charset="0"/>
                <a:cs typeface="Arial" panose="020B0604020202020204" pitchFamily="34" charset="0"/>
              </a:rPr>
              <a:t>Benchmark data is not provided if fewer than 30 trusts have data for a given question.</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 </a:t>
            </a:r>
            <a:r>
              <a:rPr lang="en-GB" sz="1200" dirty="0">
                <a:latin typeface="Arial" panose="020B0604020202020204" pitchFamily="34" charset="0"/>
                <a:cs typeface="Arial" panose="020B0604020202020204" pitchFamily="34" charset="0"/>
              </a:rPr>
              <a:t>which is on the 'Analysis and Reporting' section of the 2025 Community mental health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FD45D-BBA9-5982-8A52-D0F9FD9AF34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BCFEB4D-D95A-CC8F-BF49-8B8E62CF8945}"/>
              </a:ext>
            </a:extLst>
          </p:cNvPr>
          <p:cNvSpPr>
            <a:spLocks noGrp="1"/>
          </p:cNvSpPr>
          <p:nvPr>
            <p:ph type="title"/>
          </p:nvPr>
        </p:nvSpPr>
        <p:spPr>
          <a:xfrm>
            <a:off x="419970" y="509078"/>
            <a:ext cx="11417697" cy="654856"/>
          </a:xfrm>
        </p:spPr>
        <p:txBody>
          <a:bodyPr>
            <a:normAutofit/>
          </a:bodyPr>
          <a:lstStyle/>
          <a:p>
            <a:r>
              <a:rPr lang="en-US" dirty="0"/>
              <a:t>Section 3. Your care</a:t>
            </a:r>
            <a:endParaRPr lang="en-GB" dirty="0"/>
          </a:p>
        </p:txBody>
      </p:sp>
      <p:sp>
        <p:nvSpPr>
          <p:cNvPr id="45" name="Slide Number Placeholder 1">
            <a:extLst>
              <a:ext uri="{FF2B5EF4-FFF2-40B4-BE49-F238E27FC236}">
                <a16:creationId xmlns:a16="http://schemas.microsoft.com/office/drawing/2014/main" id="{251A733E-E48C-A8E7-0675-EC813C884AC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17_t">
            <a:extLst>
              <a:ext uri="{FF2B5EF4-FFF2-40B4-BE49-F238E27FC236}">
                <a16:creationId xmlns:a16="http://schemas.microsoft.com/office/drawing/2014/main" id="{143B76BE-491F-F9DD-3CCA-715DA065DDDA}"/>
              </a:ext>
            </a:extLst>
          </p:cNvPr>
          <p:cNvSpPr/>
          <p:nvPr/>
        </p:nvSpPr>
        <p:spPr>
          <a:xfrm>
            <a:off x="6826693" y="5857289"/>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753;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615;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573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6_t">
            <a:extLst>
              <a:ext uri="{FF2B5EF4-FFF2-40B4-BE49-F238E27FC236}">
                <a16:creationId xmlns:a16="http://schemas.microsoft.com/office/drawing/2014/main" id="{106FC5B6-EBF8-E656-499E-5212B0A51A75}"/>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727;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725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6_c" descr="Trust mean score trend data for Q7, plotted against the national average. ">
            <a:extLst>
              <a:ext uri="{FF2B5EF4-FFF2-40B4-BE49-F238E27FC236}">
                <a16:creationId xmlns:a16="http://schemas.microsoft.com/office/drawing/2014/main" id="{3F920A9A-5F15-7638-5086-6B7016699EEC}"/>
              </a:ext>
            </a:extLst>
          </p:cNvPr>
          <p:cNvGraphicFramePr/>
          <p:nvPr>
            <p:extLst>
              <p:ext uri="{D42A27DB-BD31-4B8C-83A1-F6EECF244321}">
                <p14:modId xmlns:p14="http://schemas.microsoft.com/office/powerpoint/2010/main" val="2806096937"/>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6_sig" descr="Significant changes 2021 vs 2020&#10;Significant changes 2021 vs 2019" title="Significant changes">
            <a:extLst>
              <a:ext uri="{FF2B5EF4-FFF2-40B4-BE49-F238E27FC236}">
                <a16:creationId xmlns:a16="http://schemas.microsoft.com/office/drawing/2014/main" id="{032B0A6E-2151-21C0-7DB8-10A88AACE71D}"/>
              </a:ext>
            </a:extLst>
          </p:cNvPr>
          <p:cNvGraphicFramePr>
            <a:graphicFrameLocks noGrp="1"/>
          </p:cNvGraphicFramePr>
          <p:nvPr>
            <p:extLst>
              <p:ext uri="{D42A27DB-BD31-4B8C-83A1-F6EECF244321}">
                <p14:modId xmlns:p14="http://schemas.microsoft.com/office/powerpoint/2010/main" val="15089163"/>
              </p:ext>
            </p:extLst>
          </p:nvPr>
        </p:nvGraphicFramePr>
        <p:xfrm>
          <a:off x="1227323" y="5113206"/>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7" name="Q17_sig" descr="Significant changes 2021 vs 2020&#10;Significant changes 2021 vs 2019" title="Significant changes">
            <a:extLst>
              <a:ext uri="{FF2B5EF4-FFF2-40B4-BE49-F238E27FC236}">
                <a16:creationId xmlns:a16="http://schemas.microsoft.com/office/drawing/2014/main" id="{50032D05-00C8-A41F-7499-85E8F93DB52B}"/>
              </a:ext>
            </a:extLst>
          </p:cNvPr>
          <p:cNvGraphicFramePr>
            <a:graphicFrameLocks noGrp="1"/>
          </p:cNvGraphicFramePr>
          <p:nvPr>
            <p:extLst>
              <p:ext uri="{D42A27DB-BD31-4B8C-83A1-F6EECF244321}">
                <p14:modId xmlns:p14="http://schemas.microsoft.com/office/powerpoint/2010/main" val="475340617"/>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17_c" descr="Trust mean score trend data for Q7, plotted against the national average. ">
            <a:extLst>
              <a:ext uri="{FF2B5EF4-FFF2-40B4-BE49-F238E27FC236}">
                <a16:creationId xmlns:a16="http://schemas.microsoft.com/office/drawing/2014/main" id="{E75AADF3-E453-D9F5-E085-018201B354E9}"/>
              </a:ext>
            </a:extLst>
          </p:cNvPr>
          <p:cNvGraphicFramePr/>
          <p:nvPr>
            <p:extLst>
              <p:ext uri="{D42A27DB-BD31-4B8C-83A1-F6EECF244321}">
                <p14:modId xmlns:p14="http://schemas.microsoft.com/office/powerpoint/2010/main" val="3413265366"/>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507465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03448-97C5-44C8-3D63-A321B7FA64E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7DFFCF3-0109-A5F6-D8A8-00FE7E5EC328}"/>
              </a:ext>
            </a:extLst>
          </p:cNvPr>
          <p:cNvSpPr>
            <a:spLocks noGrp="1"/>
          </p:cNvSpPr>
          <p:nvPr>
            <p:ph type="title"/>
          </p:nvPr>
        </p:nvSpPr>
        <p:spPr>
          <a:xfrm>
            <a:off x="419970" y="509078"/>
            <a:ext cx="11417697" cy="654856"/>
          </a:xfrm>
        </p:spPr>
        <p:txBody>
          <a:bodyPr>
            <a:normAutofit/>
          </a:bodyPr>
          <a:lstStyle/>
          <a:p>
            <a:r>
              <a:rPr lang="en-US" dirty="0"/>
              <a:t>Section 3. Your care </a:t>
            </a:r>
            <a:r>
              <a:rPr lang="en-GB" dirty="0"/>
              <a:t>(continued)</a:t>
            </a:r>
          </a:p>
        </p:txBody>
      </p:sp>
      <p:sp>
        <p:nvSpPr>
          <p:cNvPr id="45" name="Slide Number Placeholder 1">
            <a:extLst>
              <a:ext uri="{FF2B5EF4-FFF2-40B4-BE49-F238E27FC236}">
                <a16:creationId xmlns:a16="http://schemas.microsoft.com/office/drawing/2014/main" id="{1D658A42-4B7A-0609-EBC3-7309152F093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18_t">
            <a:extLst>
              <a:ext uri="{FF2B5EF4-FFF2-40B4-BE49-F238E27FC236}">
                <a16:creationId xmlns:a16="http://schemas.microsoft.com/office/drawing/2014/main" id="{39F3F9E2-C126-4CF8-F952-6F33584D2687}"/>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959;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801;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787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8_c" descr="Trust mean score trend data for Q7, plotted against the national average. ">
            <a:extLst>
              <a:ext uri="{FF2B5EF4-FFF2-40B4-BE49-F238E27FC236}">
                <a16:creationId xmlns:a16="http://schemas.microsoft.com/office/drawing/2014/main" id="{4BA7ABCE-AA30-394E-4FD9-45252C86EAC8}"/>
              </a:ext>
            </a:extLst>
          </p:cNvPr>
          <p:cNvGraphicFramePr/>
          <p:nvPr>
            <p:extLst>
              <p:ext uri="{D42A27DB-BD31-4B8C-83A1-F6EECF244321}">
                <p14:modId xmlns:p14="http://schemas.microsoft.com/office/powerpoint/2010/main" val="1895369849"/>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_sig" descr="Significant changes 2021 vs 2020&#10;Significant changes 2021 vs 2019" title="Significant changes">
            <a:extLst>
              <a:ext uri="{FF2B5EF4-FFF2-40B4-BE49-F238E27FC236}">
                <a16:creationId xmlns:a16="http://schemas.microsoft.com/office/drawing/2014/main" id="{3256FEA6-13B1-1939-9647-548BBC7867A0}"/>
              </a:ext>
            </a:extLst>
          </p:cNvPr>
          <p:cNvGraphicFramePr>
            <a:graphicFrameLocks noGrp="1"/>
          </p:cNvGraphicFramePr>
          <p:nvPr>
            <p:extLst>
              <p:ext uri="{D42A27DB-BD31-4B8C-83A1-F6EECF244321}">
                <p14:modId xmlns:p14="http://schemas.microsoft.com/office/powerpoint/2010/main" val="3964104977"/>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1181991253"/>
                  </a:ext>
                </a:extLst>
              </a:tr>
            </a:tbl>
          </a:graphicData>
        </a:graphic>
      </p:graphicFrame>
    </p:spTree>
    <p:extLst>
      <p:ext uri="{BB962C8B-B14F-4D97-AF65-F5344CB8AC3E}">
        <p14:creationId xmlns:p14="http://schemas.microsoft.com/office/powerpoint/2010/main" val="9722962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B7D9A-8AD1-06B9-9718-43E016A6469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CF2DFB-033E-C626-8366-4F407008FFB7}"/>
              </a:ext>
            </a:extLst>
          </p:cNvPr>
          <p:cNvSpPr>
            <a:spLocks noGrp="1"/>
          </p:cNvSpPr>
          <p:nvPr>
            <p:ph type="title"/>
          </p:nvPr>
        </p:nvSpPr>
        <p:spPr>
          <a:xfrm>
            <a:off x="419970" y="509078"/>
            <a:ext cx="11417697" cy="654856"/>
          </a:xfrm>
        </p:spPr>
        <p:txBody>
          <a:bodyPr>
            <a:normAutofit/>
          </a:bodyPr>
          <a:lstStyle/>
          <a:p>
            <a:r>
              <a:rPr lang="en-US" dirty="0"/>
              <a:t>Section 4. Medication</a:t>
            </a:r>
            <a:endParaRPr lang="en-GB" dirty="0"/>
          </a:p>
        </p:txBody>
      </p:sp>
      <p:sp>
        <p:nvSpPr>
          <p:cNvPr id="45" name="Slide Number Placeholder 1">
            <a:extLst>
              <a:ext uri="{FF2B5EF4-FFF2-40B4-BE49-F238E27FC236}">
                <a16:creationId xmlns:a16="http://schemas.microsoft.com/office/drawing/2014/main" id="{1BB1CCA5-B8D2-4238-628A-B42D9FA563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11" name="organisation_info">
            <a:extLst>
              <a:ext uri="{FF2B5EF4-FFF2-40B4-BE49-F238E27FC236}">
                <a16:creationId xmlns:a16="http://schemas.microsoft.com/office/drawing/2014/main" id="{2A0B05B6-3D72-40B6-2062-65E58CF8CB5D}"/>
              </a:ext>
            </a:extLst>
          </p:cNvPr>
          <p:cNvSpPr txBox="1">
            <a:spLocks/>
          </p:cNvSpPr>
          <p:nvPr/>
        </p:nvSpPr>
        <p:spPr>
          <a:xfrm>
            <a:off x="515938" y="1305630"/>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lnSpc>
                <a:spcPct val="150000"/>
              </a:lnSpc>
              <a:defRPr/>
            </a:pPr>
            <a:r>
              <a:rPr lang="en-GB" sz="1400" b="0" dirty="0">
                <a:solidFill>
                  <a:schemeClr val="tx1"/>
                </a:solidFill>
                <a:latin typeface="Arial"/>
              </a:rPr>
              <a:t>Please note, no data is available for this section. Question 20 has been revised for 2025, leading to questions 21 and 22 not retaining historical comparability to previous survey years.</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42599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CFF91-878D-3F7D-36EF-F8037AA069C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A1B1114-BF0D-4C8E-298F-2D70B55A03DD}"/>
              </a:ext>
            </a:extLst>
          </p:cNvPr>
          <p:cNvSpPr>
            <a:spLocks noGrp="1"/>
          </p:cNvSpPr>
          <p:nvPr>
            <p:ph type="title"/>
          </p:nvPr>
        </p:nvSpPr>
        <p:spPr>
          <a:xfrm>
            <a:off x="419970" y="509078"/>
            <a:ext cx="11417697" cy="654856"/>
          </a:xfrm>
        </p:spPr>
        <p:txBody>
          <a:bodyPr>
            <a:normAutofit/>
          </a:bodyPr>
          <a:lstStyle/>
          <a:p>
            <a:r>
              <a:rPr lang="en-US" dirty="0"/>
              <a:t>Section 5. Psychological therapies</a:t>
            </a:r>
            <a:endParaRPr lang="en-GB" dirty="0"/>
          </a:p>
        </p:txBody>
      </p:sp>
      <p:sp>
        <p:nvSpPr>
          <p:cNvPr id="45" name="Slide Number Placeholder 1">
            <a:extLst>
              <a:ext uri="{FF2B5EF4-FFF2-40B4-BE49-F238E27FC236}">
                <a16:creationId xmlns:a16="http://schemas.microsoft.com/office/drawing/2014/main" id="{6BD5C2BD-E419-B051-AFDA-11A48B9085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3" name="Q25_c" descr="Trust mean score trend data for Q7, plotted against the national average. ">
            <a:extLst>
              <a:ext uri="{FF2B5EF4-FFF2-40B4-BE49-F238E27FC236}">
                <a16:creationId xmlns:a16="http://schemas.microsoft.com/office/drawing/2014/main" id="{A1D2307B-2928-958B-9B8E-E9DF5535AC5F}"/>
              </a:ext>
            </a:extLst>
          </p:cNvPr>
          <p:cNvGraphicFramePr/>
          <p:nvPr>
            <p:extLst>
              <p:ext uri="{D42A27DB-BD31-4B8C-83A1-F6EECF244321}">
                <p14:modId xmlns:p14="http://schemas.microsoft.com/office/powerpoint/2010/main" val="3644831838"/>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25_sig" descr="Significant changes 2021 vs 2020&#10;Significant changes 2021 vs 2019" title="Significant changes">
            <a:extLst>
              <a:ext uri="{FF2B5EF4-FFF2-40B4-BE49-F238E27FC236}">
                <a16:creationId xmlns:a16="http://schemas.microsoft.com/office/drawing/2014/main" id="{963BF380-FAC1-CEC1-2D41-EE847DD406C0}"/>
              </a:ext>
            </a:extLst>
          </p:cNvPr>
          <p:cNvGraphicFramePr>
            <a:graphicFrameLocks noGrp="1"/>
          </p:cNvGraphicFramePr>
          <p:nvPr>
            <p:extLst>
              <p:ext uri="{D42A27DB-BD31-4B8C-83A1-F6EECF244321}">
                <p14:modId xmlns:p14="http://schemas.microsoft.com/office/powerpoint/2010/main" val="1750608980"/>
              </p:ext>
            </p:extLst>
          </p:nvPr>
        </p:nvGraphicFramePr>
        <p:xfrm>
          <a:off x="1227323" y="5113206"/>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6" name="Q25_t">
            <a:extLst>
              <a:ext uri="{FF2B5EF4-FFF2-40B4-BE49-F238E27FC236}">
                <a16:creationId xmlns:a16="http://schemas.microsoft.com/office/drawing/2014/main" id="{4F139FBE-912D-A57C-B348-E2DF98AD8AA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received any therapy in the last 12 months for their mental health needs.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339;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311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68499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DB972-CB1B-66C6-5C76-DBCD9A3314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212103A-8426-180D-B69E-97EC9CDDA873}"/>
              </a:ext>
            </a:extLst>
          </p:cNvPr>
          <p:cNvSpPr>
            <a:spLocks noGrp="1"/>
          </p:cNvSpPr>
          <p:nvPr>
            <p:ph type="title"/>
          </p:nvPr>
        </p:nvSpPr>
        <p:spPr>
          <a:xfrm>
            <a:off x="419970" y="509078"/>
            <a:ext cx="11417697" cy="654856"/>
          </a:xfrm>
        </p:spPr>
        <p:txBody>
          <a:bodyPr>
            <a:normAutofit/>
          </a:bodyPr>
          <a:lstStyle/>
          <a:p>
            <a:r>
              <a:rPr lang="en-US" dirty="0"/>
              <a:t>Section 6. Crisis care support</a:t>
            </a:r>
            <a:endParaRPr lang="en-GB" dirty="0"/>
          </a:p>
        </p:txBody>
      </p:sp>
      <p:sp>
        <p:nvSpPr>
          <p:cNvPr id="45" name="Slide Number Placeholder 1">
            <a:extLst>
              <a:ext uri="{FF2B5EF4-FFF2-40B4-BE49-F238E27FC236}">
                <a16:creationId xmlns:a16="http://schemas.microsoft.com/office/drawing/2014/main" id="{29CE0267-696C-6A3A-41EF-9E7453B52EF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10" name="organisation_info">
            <a:extLst>
              <a:ext uri="{FF2B5EF4-FFF2-40B4-BE49-F238E27FC236}">
                <a16:creationId xmlns:a16="http://schemas.microsoft.com/office/drawing/2014/main" id="{521791E1-D2CE-4362-CED5-1C23A6E1A404}"/>
              </a:ext>
            </a:extLst>
          </p:cNvPr>
          <p:cNvSpPr txBox="1">
            <a:spLocks/>
          </p:cNvSpPr>
          <p:nvPr/>
        </p:nvSpPr>
        <p:spPr>
          <a:xfrm>
            <a:off x="515938" y="1314097"/>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lnSpc>
                <a:spcPct val="150000"/>
              </a:lnSpc>
              <a:defRPr/>
            </a:pPr>
            <a:r>
              <a:rPr lang="en-GB" sz="1400" b="0" dirty="0">
                <a:solidFill>
                  <a:schemeClr val="tx1"/>
                </a:solidFill>
                <a:latin typeface="Arial"/>
              </a:rPr>
              <a:t>Please note, that no data is available for this section due to question amendments, which means historical comparability with previous survey years cannot be maintained.</a:t>
            </a: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49641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D3132-E67A-7BCB-8A98-12CE88A23C5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C2F805F-9976-978E-827A-16ED31C69C3C}"/>
              </a:ext>
            </a:extLst>
          </p:cNvPr>
          <p:cNvSpPr>
            <a:spLocks noGrp="1"/>
          </p:cNvSpPr>
          <p:nvPr>
            <p:ph type="title"/>
          </p:nvPr>
        </p:nvSpPr>
        <p:spPr>
          <a:xfrm>
            <a:off x="419970" y="509078"/>
            <a:ext cx="11417697" cy="654856"/>
          </a:xfrm>
        </p:spPr>
        <p:txBody>
          <a:bodyPr>
            <a:normAutofit/>
          </a:bodyPr>
          <a:lstStyle/>
          <a:p>
            <a:r>
              <a:rPr lang="en-US" dirty="0"/>
              <a:t>Section 7. Crisis care access</a:t>
            </a:r>
            <a:endParaRPr lang="en-GB" dirty="0"/>
          </a:p>
        </p:txBody>
      </p:sp>
      <p:sp>
        <p:nvSpPr>
          <p:cNvPr id="45" name="Slide Number Placeholder 1">
            <a:extLst>
              <a:ext uri="{FF2B5EF4-FFF2-40B4-BE49-F238E27FC236}">
                <a16:creationId xmlns:a16="http://schemas.microsoft.com/office/drawing/2014/main" id="{B67E8E23-91A1-8CBE-6978-34E657738D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26_t">
            <a:extLst>
              <a:ext uri="{FF2B5EF4-FFF2-40B4-BE49-F238E27FC236}">
                <a16:creationId xmlns:a16="http://schemas.microsoft.com/office/drawing/2014/main" id="{D802B284-6FBD-2819-A08E-8843153219C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887;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752;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750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26_c" descr="Trust mean score trend data for Q7, plotted against the national average. ">
            <a:extLst>
              <a:ext uri="{FF2B5EF4-FFF2-40B4-BE49-F238E27FC236}">
                <a16:creationId xmlns:a16="http://schemas.microsoft.com/office/drawing/2014/main" id="{F76072FA-3541-2CA0-7ED3-669BE1731A5C}"/>
              </a:ext>
            </a:extLst>
          </p:cNvPr>
          <p:cNvGraphicFramePr/>
          <p:nvPr>
            <p:extLst>
              <p:ext uri="{D42A27DB-BD31-4B8C-83A1-F6EECF244321}">
                <p14:modId xmlns:p14="http://schemas.microsoft.com/office/powerpoint/2010/main" val="578286735"/>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6_sig" descr="Significant changes 2021 vs 2020&#10;Significant changes 2021 vs 2019" title="Significant changes">
            <a:extLst>
              <a:ext uri="{FF2B5EF4-FFF2-40B4-BE49-F238E27FC236}">
                <a16:creationId xmlns:a16="http://schemas.microsoft.com/office/drawing/2014/main" id="{3B1168F3-3FB9-C026-FB9B-01B704FF3530}"/>
              </a:ext>
            </a:extLst>
          </p:cNvPr>
          <p:cNvGraphicFramePr>
            <a:graphicFrameLocks noGrp="1"/>
          </p:cNvGraphicFramePr>
          <p:nvPr>
            <p:extLst>
              <p:ext uri="{D42A27DB-BD31-4B8C-83A1-F6EECF244321}">
                <p14:modId xmlns:p14="http://schemas.microsoft.com/office/powerpoint/2010/main" val="2889838733"/>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3171450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0B405-15D8-09C2-9717-6AA921FF19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78689AC-42A4-7D7C-BA18-8EC9592AD3A1}"/>
              </a:ext>
            </a:extLst>
          </p:cNvPr>
          <p:cNvSpPr>
            <a:spLocks noGrp="1"/>
          </p:cNvSpPr>
          <p:nvPr>
            <p:ph type="title"/>
          </p:nvPr>
        </p:nvSpPr>
        <p:spPr>
          <a:xfrm>
            <a:off x="419970" y="509078"/>
            <a:ext cx="11417697" cy="654856"/>
          </a:xfrm>
        </p:spPr>
        <p:txBody>
          <a:bodyPr>
            <a:normAutofit/>
          </a:bodyPr>
          <a:lstStyle/>
          <a:p>
            <a:r>
              <a:rPr lang="en-US" dirty="0"/>
              <a:t>Section 8. </a:t>
            </a:r>
            <a:r>
              <a:rPr lang="en-GB" dirty="0"/>
              <a:t>Support with other areas of life</a:t>
            </a:r>
          </a:p>
        </p:txBody>
      </p:sp>
      <p:sp>
        <p:nvSpPr>
          <p:cNvPr id="45" name="Slide Number Placeholder 1">
            <a:extLst>
              <a:ext uri="{FF2B5EF4-FFF2-40B4-BE49-F238E27FC236}">
                <a16:creationId xmlns:a16="http://schemas.microsoft.com/office/drawing/2014/main" id="{84B68A11-07A5-1642-5313-4E6D156B3BD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32_1_t">
            <a:extLst>
              <a:ext uri="{FF2B5EF4-FFF2-40B4-BE49-F238E27FC236}">
                <a16:creationId xmlns:a16="http://schemas.microsoft.com/office/drawing/2014/main" id="{6A3ABE8A-7D84-531D-BE4E-90B0CEDB66E8}"/>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832;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694;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640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31_t">
            <a:extLst>
              <a:ext uri="{FF2B5EF4-FFF2-40B4-BE49-F238E27FC236}">
                <a16:creationId xmlns:a16="http://schemas.microsoft.com/office/drawing/2014/main" id="{EA1A4F6B-E8E9-76F5-91FE-38787A1F504A}"/>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support and did not need this, did not need support or did not have physical health needs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597;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492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31_c" descr="Trust mean score trend data for Q7, plotted against the national average. ">
            <a:extLst>
              <a:ext uri="{FF2B5EF4-FFF2-40B4-BE49-F238E27FC236}">
                <a16:creationId xmlns:a16="http://schemas.microsoft.com/office/drawing/2014/main" id="{C4FEB7A6-69DD-E586-230B-BD5D1A1C458E}"/>
              </a:ext>
            </a:extLst>
          </p:cNvPr>
          <p:cNvGraphicFramePr/>
          <p:nvPr>
            <p:extLst>
              <p:ext uri="{D42A27DB-BD31-4B8C-83A1-F6EECF244321}">
                <p14:modId xmlns:p14="http://schemas.microsoft.com/office/powerpoint/2010/main" val="889056861"/>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2_1_c" descr="Trust mean score trend data for Q7, plotted against the national average. ">
            <a:extLst>
              <a:ext uri="{FF2B5EF4-FFF2-40B4-BE49-F238E27FC236}">
                <a16:creationId xmlns:a16="http://schemas.microsoft.com/office/drawing/2014/main" id="{4F6ABAB3-1FF9-8B6A-E0A8-51C4A10B56D4}"/>
              </a:ext>
            </a:extLst>
          </p:cNvPr>
          <p:cNvGraphicFramePr/>
          <p:nvPr>
            <p:extLst>
              <p:ext uri="{D42A27DB-BD31-4B8C-83A1-F6EECF244321}">
                <p14:modId xmlns:p14="http://schemas.microsoft.com/office/powerpoint/2010/main" val="2826573924"/>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31_sig" descr="Significant changes 2021 vs 2020&#10;Significant changes 2021 vs 2019" title="Significant changes">
            <a:extLst>
              <a:ext uri="{FF2B5EF4-FFF2-40B4-BE49-F238E27FC236}">
                <a16:creationId xmlns:a16="http://schemas.microsoft.com/office/drawing/2014/main" id="{338DBFE9-47E5-129E-97FB-1DBA2FACD1A6}"/>
              </a:ext>
            </a:extLst>
          </p:cNvPr>
          <p:cNvGraphicFramePr>
            <a:graphicFrameLocks noGrp="1"/>
          </p:cNvGraphicFramePr>
          <p:nvPr>
            <p:extLst>
              <p:ext uri="{D42A27DB-BD31-4B8C-83A1-F6EECF244321}">
                <p14:modId xmlns:p14="http://schemas.microsoft.com/office/powerpoint/2010/main" val="3601515991"/>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32_1_sig" descr="Significant changes 2021 vs 2020&#10;Significant changes 2021 vs 2019" title="Significant changes">
            <a:extLst>
              <a:ext uri="{FF2B5EF4-FFF2-40B4-BE49-F238E27FC236}">
                <a16:creationId xmlns:a16="http://schemas.microsoft.com/office/drawing/2014/main" id="{9FB8EDC4-DD7D-63B9-CD7F-4EAADADF68F5}"/>
              </a:ext>
            </a:extLst>
          </p:cNvPr>
          <p:cNvGraphicFramePr>
            <a:graphicFrameLocks noGrp="1"/>
          </p:cNvGraphicFramePr>
          <p:nvPr>
            <p:extLst>
              <p:ext uri="{D42A27DB-BD31-4B8C-83A1-F6EECF244321}">
                <p14:modId xmlns:p14="http://schemas.microsoft.com/office/powerpoint/2010/main" val="2145203473"/>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9219414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C2FF0-62EB-F376-E93A-ADC2E852C4B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F6CF79D-44C7-A989-F8D4-19BC8A9371C8}"/>
              </a:ext>
            </a:extLst>
          </p:cNvPr>
          <p:cNvSpPr>
            <a:spLocks noGrp="1"/>
          </p:cNvSpPr>
          <p:nvPr>
            <p:ph type="title"/>
          </p:nvPr>
        </p:nvSpPr>
        <p:spPr>
          <a:xfrm>
            <a:off x="419970" y="509078"/>
            <a:ext cx="11417697" cy="654856"/>
          </a:xfrm>
        </p:spPr>
        <p:txBody>
          <a:bodyPr>
            <a:normAutofit/>
          </a:bodyPr>
          <a:lstStyle/>
          <a:p>
            <a:r>
              <a:rPr lang="en-US" dirty="0"/>
              <a:t>Section 8. Support with other areas of life </a:t>
            </a:r>
            <a:r>
              <a:rPr lang="en-GB" dirty="0"/>
              <a:t>(continued)</a:t>
            </a:r>
          </a:p>
        </p:txBody>
      </p:sp>
      <p:sp>
        <p:nvSpPr>
          <p:cNvPr id="45" name="Slide Number Placeholder 1">
            <a:extLst>
              <a:ext uri="{FF2B5EF4-FFF2-40B4-BE49-F238E27FC236}">
                <a16:creationId xmlns:a16="http://schemas.microsoft.com/office/drawing/2014/main" id="{A314C2DA-F6A4-E8E9-61C4-F5B405D04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33_t">
            <a:extLst>
              <a:ext uri="{FF2B5EF4-FFF2-40B4-BE49-F238E27FC236}">
                <a16:creationId xmlns:a16="http://schemas.microsoft.com/office/drawing/2014/main" id="{F16C8417-26C4-84E1-D00D-15910B355176}"/>
              </a:ext>
            </a:extLst>
          </p:cNvPr>
          <p:cNvSpPr/>
          <p:nvPr/>
        </p:nvSpPr>
        <p:spPr>
          <a:xfrm>
            <a:off x="6826693" y="5857289"/>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this was not applicable to them have been excluded. Number of respondents: 2023</a:t>
            </a:r>
            <a:r>
              <a:rPr lang="en-GB" sz="900">
                <a:solidFill>
                  <a:srgbClr val="595959"/>
                </a:solidFill>
                <a:latin typeface="Arial" panose="020B0604020202020204" pitchFamily="34" charset="0"/>
                <a:cs typeface="Arial" panose="020B0604020202020204" pitchFamily="34" charset="0"/>
              </a:rPr>
              <a:t>: 693;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557;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547</a:t>
            </a:r>
            <a:endParaRPr lang="en-GB" sz="900" dirty="0">
              <a:solidFill>
                <a:srgbClr val="595959"/>
              </a:solidFill>
              <a:latin typeface="Arial" panose="020B0604020202020204" pitchFamily="34" charset="0"/>
              <a:cs typeface="Arial" panose="020B0604020202020204" pitchFamily="34" charset="0"/>
            </a:endParaRPr>
          </a:p>
        </p:txBody>
      </p:sp>
      <p:sp>
        <p:nvSpPr>
          <p:cNvPr id="3" name="Q32_2_t">
            <a:extLst>
              <a:ext uri="{FF2B5EF4-FFF2-40B4-BE49-F238E27FC236}">
                <a16:creationId xmlns:a16="http://schemas.microsoft.com/office/drawing/2014/main" id="{4BB867B8-DDB6-BA03-5CCA-55CF27CC4B84}"/>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support have been excluded. Number of respondents:  2023</a:t>
            </a:r>
            <a:r>
              <a:rPr lang="en-GB" sz="900">
                <a:solidFill>
                  <a:srgbClr val="595959"/>
                </a:solidFill>
                <a:latin typeface="Arial" panose="020B0604020202020204" pitchFamily="34" charset="0"/>
                <a:cs typeface="Arial" panose="020B0604020202020204" pitchFamily="34" charset="0"/>
              </a:rPr>
              <a:t>: 607;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432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32_2_c" descr="Trust mean score trend data for Q7, plotted against the national average. ">
            <a:extLst>
              <a:ext uri="{FF2B5EF4-FFF2-40B4-BE49-F238E27FC236}">
                <a16:creationId xmlns:a16="http://schemas.microsoft.com/office/drawing/2014/main" id="{4830688F-D108-F87B-8984-F127123BDCE7}"/>
              </a:ext>
            </a:extLst>
          </p:cNvPr>
          <p:cNvGraphicFramePr/>
          <p:nvPr>
            <p:extLst>
              <p:ext uri="{D42A27DB-BD31-4B8C-83A1-F6EECF244321}">
                <p14:modId xmlns:p14="http://schemas.microsoft.com/office/powerpoint/2010/main" val="4265344232"/>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3_c" descr="Trust mean score trend data for Q7, plotted against the national average. ">
            <a:extLst>
              <a:ext uri="{FF2B5EF4-FFF2-40B4-BE49-F238E27FC236}">
                <a16:creationId xmlns:a16="http://schemas.microsoft.com/office/drawing/2014/main" id="{BC5349FF-CC1F-5F1E-B9E4-8F725002B6E9}"/>
              </a:ext>
            </a:extLst>
          </p:cNvPr>
          <p:cNvGraphicFramePr/>
          <p:nvPr>
            <p:extLst>
              <p:ext uri="{D42A27DB-BD31-4B8C-83A1-F6EECF244321}">
                <p14:modId xmlns:p14="http://schemas.microsoft.com/office/powerpoint/2010/main" val="309622123"/>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32_2_sig" descr="Significant changes 2021 vs 2020&#10;Significant changes 2021 vs 2019" title="Significant changes">
            <a:extLst>
              <a:ext uri="{FF2B5EF4-FFF2-40B4-BE49-F238E27FC236}">
                <a16:creationId xmlns:a16="http://schemas.microsoft.com/office/drawing/2014/main" id="{DDC34E98-C016-8F2B-EB10-593BF1C89400}"/>
              </a:ext>
            </a:extLst>
          </p:cNvPr>
          <p:cNvGraphicFramePr>
            <a:graphicFrameLocks noGrp="1"/>
          </p:cNvGraphicFramePr>
          <p:nvPr>
            <p:extLst>
              <p:ext uri="{D42A27DB-BD31-4B8C-83A1-F6EECF244321}">
                <p14:modId xmlns:p14="http://schemas.microsoft.com/office/powerpoint/2010/main" val="2048179979"/>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33_sig" descr="Significant changes 2021 vs 2020&#10;Significant changes 2021 vs 2019" title="Significant changes">
            <a:extLst>
              <a:ext uri="{FF2B5EF4-FFF2-40B4-BE49-F238E27FC236}">
                <a16:creationId xmlns:a16="http://schemas.microsoft.com/office/drawing/2014/main" id="{98D9E825-C02F-27B1-9CBD-6D276372EE35}"/>
              </a:ext>
            </a:extLst>
          </p:cNvPr>
          <p:cNvGraphicFramePr>
            <a:graphicFrameLocks noGrp="1"/>
          </p:cNvGraphicFramePr>
          <p:nvPr>
            <p:extLst>
              <p:ext uri="{D42A27DB-BD31-4B8C-83A1-F6EECF244321}">
                <p14:modId xmlns:p14="http://schemas.microsoft.com/office/powerpoint/2010/main" val="2242768864"/>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32644507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25C35-EECD-0888-6FDB-2FA518EFC9F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937124C-7279-D07C-6B95-75DC3E0008DC}"/>
              </a:ext>
            </a:extLst>
          </p:cNvPr>
          <p:cNvSpPr>
            <a:spLocks noGrp="1"/>
          </p:cNvSpPr>
          <p:nvPr>
            <p:ph type="title"/>
          </p:nvPr>
        </p:nvSpPr>
        <p:spPr>
          <a:xfrm>
            <a:off x="419970" y="509078"/>
            <a:ext cx="11417697" cy="654856"/>
          </a:xfrm>
        </p:spPr>
        <p:txBody>
          <a:bodyPr>
            <a:normAutofit/>
          </a:bodyPr>
          <a:lstStyle/>
          <a:p>
            <a:r>
              <a:rPr lang="en-US" dirty="0"/>
              <a:t>Section 9. Support in accessing care</a:t>
            </a:r>
            <a:endParaRPr lang="en-GB" dirty="0"/>
          </a:p>
        </p:txBody>
      </p:sp>
      <p:sp>
        <p:nvSpPr>
          <p:cNvPr id="45" name="Slide Number Placeholder 1">
            <a:extLst>
              <a:ext uri="{FF2B5EF4-FFF2-40B4-BE49-F238E27FC236}">
                <a16:creationId xmlns:a16="http://schemas.microsoft.com/office/drawing/2014/main" id="{AC3EA1AF-C248-733E-227B-1ECB78F267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34_t">
            <a:extLst>
              <a:ext uri="{FF2B5EF4-FFF2-40B4-BE49-F238E27FC236}">
                <a16:creationId xmlns:a16="http://schemas.microsoft.com/office/drawing/2014/main" id="{AA8CBDB3-9082-56F1-AE99-592A66F9665B}"/>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785;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650;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649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34_c" descr="Trust mean score trend data for Q7, plotted against the national average. ">
            <a:extLst>
              <a:ext uri="{FF2B5EF4-FFF2-40B4-BE49-F238E27FC236}">
                <a16:creationId xmlns:a16="http://schemas.microsoft.com/office/drawing/2014/main" id="{05D2A1E7-0C54-F16C-404F-06E7361C5F96}"/>
              </a:ext>
            </a:extLst>
          </p:cNvPr>
          <p:cNvGraphicFramePr/>
          <p:nvPr>
            <p:extLst>
              <p:ext uri="{D42A27DB-BD31-4B8C-83A1-F6EECF244321}">
                <p14:modId xmlns:p14="http://schemas.microsoft.com/office/powerpoint/2010/main" val="3257272861"/>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4_sig" descr="Significant changes 2021 vs 2020&#10;Significant changes 2021 vs 2019" title="Significant changes">
            <a:extLst>
              <a:ext uri="{FF2B5EF4-FFF2-40B4-BE49-F238E27FC236}">
                <a16:creationId xmlns:a16="http://schemas.microsoft.com/office/drawing/2014/main" id="{5F7E24C2-771F-FB8F-31EC-E0A6A9E8DB9D}"/>
              </a:ext>
            </a:extLst>
          </p:cNvPr>
          <p:cNvGraphicFramePr>
            <a:graphicFrameLocks noGrp="1"/>
          </p:cNvGraphicFramePr>
          <p:nvPr>
            <p:extLst>
              <p:ext uri="{D42A27DB-BD31-4B8C-83A1-F6EECF244321}">
                <p14:modId xmlns:p14="http://schemas.microsoft.com/office/powerpoint/2010/main" val="4291766747"/>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19113986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42B7E-427D-DEC6-757F-B9521F7003F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232B05-75B5-0B2F-B943-475C266D6B4A}"/>
              </a:ext>
            </a:extLst>
          </p:cNvPr>
          <p:cNvSpPr>
            <a:spLocks noGrp="1"/>
          </p:cNvSpPr>
          <p:nvPr>
            <p:ph type="title"/>
          </p:nvPr>
        </p:nvSpPr>
        <p:spPr>
          <a:xfrm>
            <a:off x="419970" y="509078"/>
            <a:ext cx="11417697" cy="654856"/>
          </a:xfrm>
        </p:spPr>
        <p:txBody>
          <a:bodyPr>
            <a:normAutofit/>
          </a:bodyPr>
          <a:lstStyle/>
          <a:p>
            <a:r>
              <a:rPr lang="en-US" dirty="0"/>
              <a:t>Section 10. Respect, dignity and compassion</a:t>
            </a:r>
            <a:endParaRPr lang="en-GB" dirty="0"/>
          </a:p>
        </p:txBody>
      </p:sp>
      <p:sp>
        <p:nvSpPr>
          <p:cNvPr id="45" name="Slide Number Placeholder 1">
            <a:extLst>
              <a:ext uri="{FF2B5EF4-FFF2-40B4-BE49-F238E27FC236}">
                <a16:creationId xmlns:a16="http://schemas.microsoft.com/office/drawing/2014/main" id="{7FB682FE-5309-CB46-7756-A574A88890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Q39_t">
            <a:extLst>
              <a:ext uri="{FF2B5EF4-FFF2-40B4-BE49-F238E27FC236}">
                <a16:creationId xmlns:a16="http://schemas.microsoft.com/office/drawing/2014/main" id="{4381EECF-F6A9-5B36-1837-D62602388163}"/>
              </a:ext>
            </a:extLst>
          </p:cNvPr>
          <p:cNvSpPr/>
          <p:nvPr/>
        </p:nvSpPr>
        <p:spPr>
          <a:xfrm>
            <a:off x="6826693" y="5857289"/>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989;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841;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822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3" name="Q14_t">
            <a:extLst>
              <a:ext uri="{FF2B5EF4-FFF2-40B4-BE49-F238E27FC236}">
                <a16:creationId xmlns:a16="http://schemas.microsoft.com/office/drawing/2014/main" id="{D4443F62-FEB1-3F8A-370D-6586E0B7EAB1}"/>
              </a:ext>
            </a:extLst>
          </p:cNvPr>
          <p:cNvSpPr/>
          <p:nvPr/>
        </p:nvSpPr>
        <p:spPr>
          <a:xfrm>
            <a:off x="1065398" y="5851921"/>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982;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830;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811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5" name="Q14_c" descr="Trust mean score trend data for Q7, plotted against the national average. ">
            <a:extLst>
              <a:ext uri="{FF2B5EF4-FFF2-40B4-BE49-F238E27FC236}">
                <a16:creationId xmlns:a16="http://schemas.microsoft.com/office/drawing/2014/main" id="{45442E3E-B470-44A6-9B3A-E9A858DC578E}"/>
              </a:ext>
            </a:extLst>
          </p:cNvPr>
          <p:cNvGraphicFramePr/>
          <p:nvPr>
            <p:extLst>
              <p:ext uri="{D42A27DB-BD31-4B8C-83A1-F6EECF244321}">
                <p14:modId xmlns:p14="http://schemas.microsoft.com/office/powerpoint/2010/main" val="404378147"/>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39_c" descr="Trust mean score trend data for Q7, plotted against the national average. ">
            <a:extLst>
              <a:ext uri="{FF2B5EF4-FFF2-40B4-BE49-F238E27FC236}">
                <a16:creationId xmlns:a16="http://schemas.microsoft.com/office/drawing/2014/main" id="{6C120EC1-0E60-3BB8-8C64-2B55A8301369}"/>
              </a:ext>
            </a:extLst>
          </p:cNvPr>
          <p:cNvGraphicFramePr/>
          <p:nvPr>
            <p:extLst>
              <p:ext uri="{D42A27DB-BD31-4B8C-83A1-F6EECF244321}">
                <p14:modId xmlns:p14="http://schemas.microsoft.com/office/powerpoint/2010/main" val="2060746160"/>
              </p:ext>
            </p:extLst>
          </p:nvPr>
        </p:nvGraphicFramePr>
        <p:xfrm>
          <a:off x="6207442" y="1120276"/>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14_sig" descr="Significant changes 2021 vs 2020&#10;Significant changes 2021 vs 2019" title="Significant changes">
            <a:extLst>
              <a:ext uri="{FF2B5EF4-FFF2-40B4-BE49-F238E27FC236}">
                <a16:creationId xmlns:a16="http://schemas.microsoft.com/office/drawing/2014/main" id="{407FED2B-4EE6-F4AD-47C2-7880DB07625F}"/>
              </a:ext>
            </a:extLst>
          </p:cNvPr>
          <p:cNvGraphicFramePr>
            <a:graphicFrameLocks noGrp="1"/>
          </p:cNvGraphicFramePr>
          <p:nvPr>
            <p:extLst>
              <p:ext uri="{D42A27DB-BD31-4B8C-83A1-F6EECF244321}">
                <p14:modId xmlns:p14="http://schemas.microsoft.com/office/powerpoint/2010/main" val="3245183882"/>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graphicFrame>
        <p:nvGraphicFramePr>
          <p:cNvPr id="8" name="Q39_sig" descr="Significant changes 2021 vs 2020&#10;Significant changes 2021 vs 2019" title="Significant changes">
            <a:extLst>
              <a:ext uri="{FF2B5EF4-FFF2-40B4-BE49-F238E27FC236}">
                <a16:creationId xmlns:a16="http://schemas.microsoft.com/office/drawing/2014/main" id="{63762962-035E-24C6-EBC8-D01230D824E1}"/>
              </a:ext>
            </a:extLst>
          </p:cNvPr>
          <p:cNvGraphicFramePr>
            <a:graphicFrameLocks noGrp="1"/>
          </p:cNvGraphicFramePr>
          <p:nvPr>
            <p:extLst>
              <p:ext uri="{D42A27DB-BD31-4B8C-83A1-F6EECF244321}">
                <p14:modId xmlns:p14="http://schemas.microsoft.com/office/powerpoint/2010/main" val="2780185589"/>
              </p:ext>
            </p:extLst>
          </p:nvPr>
        </p:nvGraphicFramePr>
        <p:xfrm>
          <a:off x="7047098"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2084114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details on the contents of this report.</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Significance test table compares 2025 score to your 2023 and 2024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Full national results; technical document</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National and trust-level data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for all trusts who took part in the 2025 Community </a:t>
            </a:r>
            <a:r>
              <a:rPr lang="en-GB" sz="1200" dirty="0">
                <a:solidFill>
                  <a:prstClr val="black"/>
                </a:solidFill>
                <a:latin typeface="Arial" panose="020B0604020202020204" pitchFamily="34" charset="0"/>
                <a:cs typeface="Arial" panose="020B0604020202020204" pitchFamily="34" charset="0"/>
              </a:rPr>
              <a:t>m</a:t>
            </a:r>
            <a:r>
              <a:rPr kumimoji="0" lang="en-GB"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ental</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health survey.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details of the methodology for the survey, instructions for trusts and contractors to carry out the survey, and the survey development report can also be found on the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NHS Surveys website</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NHS Patient Survey Programme</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including results from other surveys.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CQC monitors providers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81B78-B0A1-E860-129E-74651843AD9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8A98338-6566-9C90-CC90-0F75D8F18CEA}"/>
              </a:ext>
            </a:extLst>
          </p:cNvPr>
          <p:cNvSpPr>
            <a:spLocks noGrp="1"/>
          </p:cNvSpPr>
          <p:nvPr>
            <p:ph type="title"/>
          </p:nvPr>
        </p:nvSpPr>
        <p:spPr>
          <a:xfrm>
            <a:off x="419970" y="509078"/>
            <a:ext cx="11417697" cy="654856"/>
          </a:xfrm>
        </p:spPr>
        <p:txBody>
          <a:bodyPr>
            <a:normAutofit/>
          </a:bodyPr>
          <a:lstStyle/>
          <a:p>
            <a:r>
              <a:rPr lang="en-US" dirty="0"/>
              <a:t>Section 11. Overall experience</a:t>
            </a:r>
            <a:endParaRPr lang="en-GB" dirty="0"/>
          </a:p>
        </p:txBody>
      </p:sp>
      <p:sp>
        <p:nvSpPr>
          <p:cNvPr id="45" name="Slide Number Placeholder 1">
            <a:extLst>
              <a:ext uri="{FF2B5EF4-FFF2-40B4-BE49-F238E27FC236}">
                <a16:creationId xmlns:a16="http://schemas.microsoft.com/office/drawing/2014/main" id="{5D132827-311D-D8B4-CF32-598D93145C7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38_t">
            <a:extLst>
              <a:ext uri="{FF2B5EF4-FFF2-40B4-BE49-F238E27FC236}">
                <a16:creationId xmlns:a16="http://schemas.microsoft.com/office/drawing/2014/main" id="{D7881A8D-FC83-975B-3402-6CDE4540B651}"/>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987;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838;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825 </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521C1FCD-CABE-3E37-F8A9-3656FBD88A83}"/>
              </a:ext>
            </a:extLst>
          </p:cNvPr>
          <p:cNvGraphicFramePr/>
          <p:nvPr>
            <p:extLst>
              <p:ext uri="{D42A27DB-BD31-4B8C-83A1-F6EECF244321}">
                <p14:modId xmlns:p14="http://schemas.microsoft.com/office/powerpoint/2010/main" val="3143868542"/>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8_sig" descr="Significant changes 2021 vs 2020&#10;Significant changes 2021 vs 2019" title="Significant changes">
            <a:extLst>
              <a:ext uri="{FF2B5EF4-FFF2-40B4-BE49-F238E27FC236}">
                <a16:creationId xmlns:a16="http://schemas.microsoft.com/office/drawing/2014/main" id="{D29C9B23-F109-439B-9C66-FD9130EDC186}"/>
              </a:ext>
            </a:extLst>
          </p:cNvPr>
          <p:cNvGraphicFramePr>
            <a:graphicFrameLocks noGrp="1"/>
          </p:cNvGraphicFramePr>
          <p:nvPr>
            <p:extLst>
              <p:ext uri="{D42A27DB-BD31-4B8C-83A1-F6EECF244321}">
                <p14:modId xmlns:p14="http://schemas.microsoft.com/office/powerpoint/2010/main" val="3079446935"/>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18912440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5BE1B-540B-70E5-B076-8B7017E9EE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C7511AD-1595-CE26-60B7-70A05987DC74}"/>
              </a:ext>
            </a:extLst>
          </p:cNvPr>
          <p:cNvSpPr>
            <a:spLocks noGrp="1"/>
          </p:cNvSpPr>
          <p:nvPr>
            <p:ph type="title"/>
          </p:nvPr>
        </p:nvSpPr>
        <p:spPr>
          <a:xfrm>
            <a:off x="419970" y="509078"/>
            <a:ext cx="11417697" cy="654856"/>
          </a:xfrm>
        </p:spPr>
        <p:txBody>
          <a:bodyPr>
            <a:normAutofit/>
          </a:bodyPr>
          <a:lstStyle/>
          <a:p>
            <a:r>
              <a:rPr lang="en-US" dirty="0"/>
              <a:t>Section 12. Feedback</a:t>
            </a:r>
            <a:endParaRPr lang="en-GB" dirty="0"/>
          </a:p>
        </p:txBody>
      </p:sp>
      <p:sp>
        <p:nvSpPr>
          <p:cNvPr id="45" name="Slide Number Placeholder 1">
            <a:extLst>
              <a:ext uri="{FF2B5EF4-FFF2-40B4-BE49-F238E27FC236}">
                <a16:creationId xmlns:a16="http://schemas.microsoft.com/office/drawing/2014/main" id="{E32BF590-B135-9AB7-7726-FE8AF53E48D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61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3" name="Q40_t">
            <a:extLst>
              <a:ext uri="{FF2B5EF4-FFF2-40B4-BE49-F238E27FC236}">
                <a16:creationId xmlns:a16="http://schemas.microsoft.com/office/drawing/2014/main" id="{1DFA2614-7B8F-3FE5-AA88-19A68334571C}"/>
              </a:ext>
            </a:extLst>
          </p:cNvPr>
          <p:cNvSpPr/>
          <p:nvPr/>
        </p:nvSpPr>
        <p:spPr>
          <a:xfrm>
            <a:off x="1065398" y="5851921"/>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answered that they were not sure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843;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688;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676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6" name="Q40_c" descr="Trust mean score trend data for Q7, plotted against the national average. ">
            <a:extLst>
              <a:ext uri="{FF2B5EF4-FFF2-40B4-BE49-F238E27FC236}">
                <a16:creationId xmlns:a16="http://schemas.microsoft.com/office/drawing/2014/main" id="{9B62AA50-8A9B-0F26-0359-BA6B97CCDECB}"/>
              </a:ext>
            </a:extLst>
          </p:cNvPr>
          <p:cNvGraphicFramePr/>
          <p:nvPr>
            <p:extLst>
              <p:ext uri="{D42A27DB-BD31-4B8C-83A1-F6EECF244321}">
                <p14:modId xmlns:p14="http://schemas.microsoft.com/office/powerpoint/2010/main" val="2001059401"/>
              </p:ext>
            </p:extLst>
          </p:nvPr>
        </p:nvGraphicFramePr>
        <p:xfrm>
          <a:off x="419970" y="1120277"/>
          <a:ext cx="5468620" cy="3965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40_sig" descr="Significant changes 2021 vs 2020&#10;Significant changes 2021 vs 2019" title="Significant changes">
            <a:extLst>
              <a:ext uri="{FF2B5EF4-FFF2-40B4-BE49-F238E27FC236}">
                <a16:creationId xmlns:a16="http://schemas.microsoft.com/office/drawing/2014/main" id="{120B01A0-655D-8A10-D458-EB9D663E8FA9}"/>
              </a:ext>
            </a:extLst>
          </p:cNvPr>
          <p:cNvGraphicFramePr>
            <a:graphicFrameLocks noGrp="1"/>
          </p:cNvGraphicFramePr>
          <p:nvPr>
            <p:extLst>
              <p:ext uri="{D42A27DB-BD31-4B8C-83A1-F6EECF244321}">
                <p14:modId xmlns:p14="http://schemas.microsoft.com/office/powerpoint/2010/main" val="4017150145"/>
              </p:ext>
            </p:extLst>
          </p:nvPr>
        </p:nvGraphicFramePr>
        <p:xfrm>
          <a:off x="1227323" y="5113206"/>
          <a:ext cx="3679368" cy="69850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714274860"/>
                  </a:ext>
                </a:extLst>
              </a:tr>
            </a:tbl>
          </a:graphicData>
        </a:graphic>
      </p:graphicFrame>
    </p:spTree>
    <p:extLst>
      <p:ext uri="{BB962C8B-B14F-4D97-AF65-F5344CB8AC3E}">
        <p14:creationId xmlns:p14="http://schemas.microsoft.com/office/powerpoint/2010/main" val="5256790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79654247"/>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881558515"/>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757753822"/>
              </p:ext>
            </p:extLst>
          </p:nvPr>
        </p:nvGraphicFramePr>
        <p:xfrm>
          <a:off x="338400" y="1916955"/>
          <a:ext cx="11509200" cy="106312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Q12. Did you have to repeat your mental health history to your NHS mental health team?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396105884"/>
              </p:ext>
            </p:extLst>
          </p:nvPr>
        </p:nvGraphicFramePr>
        <p:xfrm>
          <a:off x="337589" y="1971040"/>
          <a:ext cx="11509200" cy="952103"/>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335280">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36981224"/>
              </p:ext>
            </p:extLst>
          </p:nvPr>
        </p:nvGraphicFramePr>
        <p:xfrm>
          <a:off x="338737" y="1935306"/>
          <a:ext cx="11509200" cy="1041647"/>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a:solidFill>
                            <a:schemeClr val="dk1"/>
                          </a:solidFill>
                          <a:effectLst/>
                          <a:latin typeface="Arial" panose="020B0604020202020204" pitchFamily="34" charset="0"/>
                          <a:ea typeface="+mn-ea"/>
                          <a:cs typeface="Arial" panose="020B0604020202020204" pitchFamily="34" charset="0"/>
                        </a:rPr>
                        <a:t>Q28. Thinking about the last time you contacted NHS mental health crisis support, how did you feel about the length of time it took you to get through to someone?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14271036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a:solidFill>
                            <a:schemeClr val="dk1"/>
                          </a:solidFill>
                          <a:effectLst/>
                          <a:latin typeface="Arial" panose="020B0604020202020204" pitchFamily="34" charset="0"/>
                          <a:ea typeface="+mn-ea"/>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mentalhealth@surveycoordination.com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69</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5154159"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descr="Border box" title="Decorative">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86585"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5000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28384" y="2228365"/>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847</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333679"/>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28384"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18%</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28384" y="3369976"/>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19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463965"/>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descr="Border box" title="Decorative">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descr="Border box" title="Decorative">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descr="Border box" title="Decorative">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descr="Border box" title="Decorative">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57847"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descr="Border box" title="Decorative">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891499"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8" name="ltc_textbox">
            <a:extLst>
              <a:ext uri="{FF2B5EF4-FFF2-40B4-BE49-F238E27FC236}">
                <a16:creationId xmlns:a16="http://schemas.microsoft.com/office/drawing/2014/main" id="{19D28A3D-0C3F-4497-A3AD-44D3120D29D6}"/>
              </a:ext>
            </a:extLst>
          </p:cNvPr>
          <p:cNvSpPr txBox="1"/>
          <p:nvPr/>
        </p:nvSpPr>
        <p:spPr>
          <a:xfrm>
            <a:off x="1098985" y="4442980"/>
            <a:ext cx="3079315" cy="837152"/>
          </a:xfrm>
          <a:prstGeom prst="rect">
            <a:avLst/>
          </a:prstGeom>
          <a:noFill/>
        </p:spPr>
        <p:txBody>
          <a:bodyPr wrap="square">
            <a:spAutoFit/>
          </a:bodyPr>
          <a:lstStyle/>
          <a:p>
            <a:pPr lvl="0">
              <a:lnSpc>
                <a:spcPct val="110000"/>
              </a:lnSpc>
              <a:defRPr/>
            </a:pPr>
            <a:r>
              <a:rPr lang="en-GB" sz="1100" b="1">
                <a:solidFill>
                  <a:srgbClr val="6D276A"/>
                </a:solidFill>
                <a:latin typeface="Arial" panose="020B0604020202020204" pitchFamily="34" charset="0"/>
                <a:cs typeface="Arial" panose="020B0604020202020204" pitchFamily="34" charset="0"/>
              </a:rPr>
              <a:t>95</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that has lasted or is expected to last for 12 months or more.</a:t>
            </a:r>
          </a:p>
        </p:txBody>
      </p:sp>
      <p:graphicFrame>
        <p:nvGraphicFramePr>
          <p:cNvPr id="120" name="conditions_chart" descr="Bar chart showing percentage with one long-term condition and 2 or more long term conditions for this NHS trust.">
            <a:extLst>
              <a:ext uri="{FF2B5EF4-FFF2-40B4-BE49-F238E27FC236}">
                <a16:creationId xmlns:a16="http://schemas.microsoft.com/office/drawing/2014/main" id="{21238BFB-9219-4BA2-A839-955625A10BE0}"/>
              </a:ext>
            </a:extLst>
          </p:cNvPr>
          <p:cNvGraphicFramePr>
            <a:graphicFrameLocks/>
          </p:cNvGraphicFramePr>
          <p:nvPr>
            <p:extLst>
              <p:ext uri="{D42A27DB-BD31-4B8C-83A1-F6EECF244321}">
                <p14:modId xmlns:p14="http://schemas.microsoft.com/office/powerpoint/2010/main" val="3401963582"/>
              </p:ext>
            </p:extLst>
          </p:nvPr>
        </p:nvGraphicFramePr>
        <p:xfrm>
          <a:off x="525308" y="4968000"/>
          <a:ext cx="3440650" cy="1502433"/>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Letter icon" title="Decorative">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descr="Questionnaire icon" title="Decorative">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10966" y="2246695"/>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descr="keyboard icon" title="Decorative">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descr="Timer icon" title="Decorative">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091358"/>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6" y="1580901"/>
            <a:ext cx="2912608"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aphicFrame>
        <p:nvGraphicFramePr>
          <p:cNvPr id="162" name="age_chart" descr="Pie chart showing age breakdown for this NHS trust.  ">
            <a:extLst>
              <a:ext uri="{FF2B5EF4-FFF2-40B4-BE49-F238E27FC236}">
                <a16:creationId xmlns:a16="http://schemas.microsoft.com/office/drawing/2014/main" id="{984C130E-DFE7-4341-BFF6-7A210F7B2FE1}"/>
              </a:ext>
            </a:extLst>
          </p:cNvPr>
          <p:cNvGraphicFramePr>
            <a:graphicFrameLocks/>
          </p:cNvGraphicFramePr>
          <p:nvPr>
            <p:extLst>
              <p:ext uri="{D42A27DB-BD31-4B8C-83A1-F6EECF244321}">
                <p14:modId xmlns:p14="http://schemas.microsoft.com/office/powerpoint/2010/main" val="2769824839"/>
              </p:ext>
            </p:extLst>
          </p:nvPr>
        </p:nvGraphicFramePr>
        <p:xfrm>
          <a:off x="4536935" y="1929304"/>
          <a:ext cx="3464268" cy="1854704"/>
        </p:xfrm>
        <a:graphic>
          <a:graphicData uri="http://schemas.openxmlformats.org/drawingml/2006/chart">
            <c:chart xmlns:c="http://schemas.openxmlformats.org/drawingml/2006/chart" xmlns:r="http://schemas.openxmlformats.org/officeDocument/2006/relationships" r:id="rId4"/>
          </a:graphicData>
        </a:graphic>
      </p:graphicFrame>
      <p:sp>
        <p:nvSpPr>
          <p:cNvPr id="142" name="TextBox 141">
            <a:extLst>
              <a:ext uri="{FF2B5EF4-FFF2-40B4-BE49-F238E27FC236}">
                <a16:creationId xmlns:a16="http://schemas.microsoft.com/office/drawing/2014/main" id="{72D46603-236F-4146-8E4F-3C953F1ACC54}"/>
              </a:ext>
            </a:extLst>
          </p:cNvPr>
          <p:cNvSpPr txBox="1"/>
          <p:nvPr/>
        </p:nvSpPr>
        <p:spPr>
          <a:xfrm>
            <a:off x="5096254" y="4147438"/>
            <a:ext cx="290495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a:t>
            </a:r>
          </a:p>
        </p:txBody>
      </p:sp>
      <p:sp>
        <p:nvSpPr>
          <p:cNvPr id="163" name="TextBox 162">
            <a:extLst>
              <a:ext uri="{FF2B5EF4-FFF2-40B4-BE49-F238E27FC236}">
                <a16:creationId xmlns:a16="http://schemas.microsoft.com/office/drawing/2014/main" id="{48830FC5-9907-46A0-A338-2AE7F21E0305}"/>
              </a:ext>
            </a:extLst>
          </p:cNvPr>
          <p:cNvSpPr txBox="1"/>
          <p:nvPr/>
        </p:nvSpPr>
        <p:spPr>
          <a:xfrm>
            <a:off x="5043439" y="4456217"/>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assigned as… </a:t>
            </a:r>
          </a:p>
        </p:txBody>
      </p:sp>
      <p:graphicFrame>
        <p:nvGraphicFramePr>
          <p:cNvPr id="164"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1204410810"/>
              </p:ext>
            </p:extLst>
          </p:nvPr>
        </p:nvGraphicFramePr>
        <p:xfrm>
          <a:off x="4587565" y="4725261"/>
          <a:ext cx="3413638" cy="1122546"/>
        </p:xfrm>
        <a:graphic>
          <a:graphicData uri="http://schemas.openxmlformats.org/drawingml/2006/chart">
            <c:chart xmlns:c="http://schemas.openxmlformats.org/drawingml/2006/chart" xmlns:r="http://schemas.openxmlformats.org/officeDocument/2006/relationships" r:id="rId5"/>
          </a:graphicData>
        </a:graphic>
      </p:graphicFrame>
      <p:sp>
        <p:nvSpPr>
          <p:cNvPr id="165" name="gender_different_textbox">
            <a:extLst>
              <a:ext uri="{FF2B5EF4-FFF2-40B4-BE49-F238E27FC236}">
                <a16:creationId xmlns:a16="http://schemas.microsoft.com/office/drawing/2014/main" id="{D95B48A4-73EB-4FE7-9F35-3EA60F797381}"/>
              </a:ext>
            </a:extLst>
          </p:cNvPr>
          <p:cNvSpPr/>
          <p:nvPr/>
        </p:nvSpPr>
        <p:spPr>
          <a:xfrm>
            <a:off x="4536935" y="5831922"/>
            <a:ext cx="3464268" cy="450316"/>
          </a:xfrm>
          <a:prstGeom prst="rect">
            <a:avLst/>
          </a:prstGeom>
        </p:spPr>
        <p:txBody>
          <a:bodyPr wrap="square">
            <a:spAutoFit/>
          </a:bodyPr>
          <a:lstStyle/>
          <a:p>
            <a:pPr lvl="0">
              <a:lnSpc>
                <a:spcPct val="110000"/>
              </a:lnSpc>
              <a:defRPr/>
            </a:pPr>
            <a:r>
              <a:rPr lang="en-GB" sz="1100" b="1">
                <a:solidFill>
                  <a:srgbClr val="6D276A"/>
                </a:solidFill>
                <a:latin typeface="Arial" panose="020B0604020202020204" pitchFamily="34" charset="0"/>
                <a:cs typeface="Arial" panose="020B0604020202020204" pitchFamily="34" charset="0"/>
              </a:rPr>
              <a:t>4</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16804"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167" name="ethnicity_chart" descr="Bar chart showing ethnicity breakdown for this NHS trust.">
            <a:extLst>
              <a:ext uri="{FF2B5EF4-FFF2-40B4-BE49-F238E27FC236}">
                <a16:creationId xmlns:a16="http://schemas.microsoft.com/office/drawing/2014/main" id="{9B91658C-21BC-4D90-9545-B231ED50F88B}"/>
              </a:ext>
            </a:extLst>
          </p:cNvPr>
          <p:cNvGraphicFramePr>
            <a:graphicFrameLocks/>
          </p:cNvGraphicFramePr>
          <p:nvPr>
            <p:extLst>
              <p:ext uri="{D42A27DB-BD31-4B8C-83A1-F6EECF244321}">
                <p14:modId xmlns:p14="http://schemas.microsoft.com/office/powerpoint/2010/main" val="965685611"/>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6"/>
          </a:graphicData>
        </a:graphic>
      </p:graphicFrame>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16804"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68" name="religion_chart" descr="Bar chart showing religion breakdown for this NHS trust.">
            <a:extLst>
              <a:ext uri="{FF2B5EF4-FFF2-40B4-BE49-F238E27FC236}">
                <a16:creationId xmlns:a16="http://schemas.microsoft.com/office/drawing/2014/main" id="{1E6AA588-1191-401B-93B8-62CF30A44826}"/>
              </a:ext>
            </a:extLst>
          </p:cNvPr>
          <p:cNvGraphicFramePr>
            <a:graphicFrameLocks/>
          </p:cNvGraphicFramePr>
          <p:nvPr>
            <p:extLst>
              <p:ext uri="{D42A27DB-BD31-4B8C-83A1-F6EECF244321}">
                <p14:modId xmlns:p14="http://schemas.microsoft.com/office/powerpoint/2010/main" val="2899010622"/>
              </p:ext>
            </p:extLst>
          </p:nvPr>
        </p:nvGraphicFramePr>
        <p:xfrm>
          <a:off x="8120156" y="4442980"/>
          <a:ext cx="3677250" cy="2002856"/>
        </p:xfrm>
        <a:graphic>
          <a:graphicData uri="http://schemas.openxmlformats.org/drawingml/2006/chart">
            <c:chart xmlns:c="http://schemas.openxmlformats.org/drawingml/2006/chart" xmlns:r="http://schemas.openxmlformats.org/officeDocument/2006/relationships" r:id="rId7"/>
          </a:graphicData>
        </a:graphic>
      </p:graphicFrame>
      <p:grpSp>
        <p:nvGrpSpPr>
          <p:cNvPr id="34" name="Group 33" descr="People icon" title="Decorative">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11153" y="151054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6" name="Group 35" descr="Sex symbol icon" title="Decorative">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511153" y="4091358"/>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7" name="Group 36" descr="Prayer hands icon" title="Decorative">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95502" y="409135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71" y="2784270"/>
                <a:ext cx="781525" cy="1531054"/>
                <a:chOff x="5260371" y="2784270"/>
                <a:chExt cx="781525" cy="1531054"/>
              </a:xfrm>
            </p:grpSpPr>
            <p:sp>
              <p:nvSpPr>
                <p:cNvPr id="2" name="Freeform: Shape 1">
                  <a:extLst>
                    <a:ext uri="{FF2B5EF4-FFF2-40B4-BE49-F238E27FC236}">
                      <a16:creationId xmlns:a16="http://schemas.microsoft.com/office/drawing/2014/main" id="{8C78716A-D0A6-45AB-B50D-93F704C909FE}"/>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28" y="3075906"/>
                  <a:ext cx="300792" cy="185928"/>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5" name="Group 34" descr="Diversity icon" title="Decorative">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descr="Diversity icon" title="Decorative">
              <a:extLst>
                <a:ext uri="{FF2B5EF4-FFF2-40B4-BE49-F238E27FC236}">
                  <a16:creationId xmlns:a16="http://schemas.microsoft.com/office/drawing/2014/main" id="{EE40CD96-FAD5-4BCD-909A-6E04E775C260}"/>
                </a:ext>
              </a:extLst>
            </p:cNvPr>
            <p:cNvPicPr>
              <a:picLocks noChangeAspect="1"/>
            </p:cNvPicPr>
            <p:nvPr/>
          </p:nvPicPr>
          <p:blipFill>
            <a:blip r:embed="rId8"/>
            <a:stretch>
              <a:fillRect/>
            </a:stretch>
          </p:blipFill>
          <p:spPr>
            <a:xfrm>
              <a:off x="8266985" y="1419143"/>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previous_response_rate">
            <a:extLst>
              <a:ext uri="{FF2B5EF4-FFF2-40B4-BE49-F238E27FC236}">
                <a16:creationId xmlns:a16="http://schemas.microsoft.com/office/drawing/2014/main" id="{81748B4F-A397-C9F4-BAC4-32DE376DAD48}"/>
              </a:ext>
            </a:extLst>
          </p:cNvPr>
          <p:cNvSpPr txBox="1"/>
          <p:nvPr/>
        </p:nvSpPr>
        <p:spPr>
          <a:xfrm>
            <a:off x="1228384" y="3621305"/>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18</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6" name="TextBox 15">
            <a:extLst>
              <a:ext uri="{FF2B5EF4-FFF2-40B4-BE49-F238E27FC236}">
                <a16:creationId xmlns:a16="http://schemas.microsoft.com/office/drawing/2014/main" id="{758E3395-FD17-E615-3E44-DC7355A0ED97}"/>
              </a:ext>
            </a:extLst>
          </p:cNvPr>
          <p:cNvSpPr txBox="1"/>
          <p:nvPr/>
        </p:nvSpPr>
        <p:spPr>
          <a:xfrm>
            <a:off x="2163386" y="3695378"/>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2024</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 name="Title 51">
            <a:extLst>
              <a:ext uri="{FF2B5EF4-FFF2-40B4-BE49-F238E27FC236}">
                <a16:creationId xmlns:a16="http://schemas.microsoft.com/office/drawing/2014/main" id="{F5761F0F-A78C-457E-47E3-335E7904D5F7}"/>
              </a:ext>
            </a:extLst>
          </p:cNvPr>
          <p:cNvSpPr>
            <a:spLocks noGrp="1"/>
          </p:cNvSpPr>
          <p:nvPr>
            <p:ph type="title"/>
          </p:nvPr>
        </p:nvSpPr>
        <p:spPr>
          <a:xfrm>
            <a:off x="419970" y="586232"/>
            <a:ext cx="11417697" cy="654856"/>
          </a:xfrm>
        </p:spPr>
        <p:txBody>
          <a:bodyPr>
            <a:normAutofit/>
          </a:bodyPr>
          <a:lstStyle/>
          <a:p>
            <a:r>
              <a:rPr lang="en-GB" dirty="0"/>
              <a:t>Who took part in the survey? </a:t>
            </a:r>
          </a:p>
        </p:txBody>
      </p:sp>
      <p:sp>
        <p:nvSpPr>
          <p:cNvPr id="19" name="Rectangle 18">
            <a:extLst>
              <a:ext uri="{FF2B5EF4-FFF2-40B4-BE49-F238E27FC236}">
                <a16:creationId xmlns:a16="http://schemas.microsoft.com/office/drawing/2014/main" id="{9E69F1CB-0309-CB7F-37FB-72ACC98DD87C}"/>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service users who took part in the survey.</a:t>
            </a:r>
          </a:p>
        </p:txBody>
      </p:sp>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378640" y="1261182"/>
            <a:ext cx="5669668" cy="4456146"/>
            <a:chOff x="378640" y="1261182"/>
            <a:chExt cx="5669668"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6" name="band_count_chart" descr="Bar chart showing the number of questions at which this NHS trust performed better, worse, or about the same as other trusts.">
              <a:extLst>
                <a:ext uri="{FF2B5EF4-FFF2-40B4-BE49-F238E27FC236}">
                  <a16:creationId xmlns:a16="http://schemas.microsoft.com/office/drawing/2014/main" id="{869C4129-A951-4DBD-B221-2AA915DAA7CB}"/>
                </a:ext>
              </a:extLst>
            </p:cNvPr>
            <p:cNvGraphicFramePr>
              <a:graphicFrameLocks/>
            </p:cNvGraphicFramePr>
            <p:nvPr>
              <p:extLst>
                <p:ext uri="{D42A27DB-BD31-4B8C-83A1-F6EECF244321}">
                  <p14:modId xmlns:p14="http://schemas.microsoft.com/office/powerpoint/2010/main" val="4070691310"/>
                </p:ext>
              </p:extLst>
            </p:nvPr>
          </p:nvGraphicFramePr>
          <p:xfrm>
            <a:off x="378640" y="2483224"/>
            <a:ext cx="5605200" cy="3204000"/>
          </p:xfrm>
          <a:graphic>
            <a:graphicData uri="http://schemas.openxmlformats.org/drawingml/2006/chart">
              <c:chart xmlns:c="http://schemas.openxmlformats.org/drawingml/2006/chart" xmlns:r="http://schemas.openxmlformats.org/officeDocument/2006/relationships" r:id="rId3"/>
            </a:graphicData>
          </a:graphic>
        </p:graphicFrame>
      </p:gr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Comparison to other </a:t>
            </a:r>
            <a:r>
              <a:rPr lang="en-GB" sz="1200" dirty="0">
                <a:solidFill>
                  <a:prstClr val="black"/>
                </a:solidFill>
                <a:latin typeface="Arial"/>
                <a:hlinkClick r:id="rId4" action="ppaction://hlinksldjump"/>
              </a:rPr>
              <a:t>t</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rusts</a:t>
            </a:r>
            <a:r>
              <a:rPr kumimoji="0" lang="en-GB" sz="1200" b="0" i="0" u="none" strike="noStrike" kern="1200" cap="none" spc="0" normalizeH="0" baseline="0" noProof="0" dirty="0">
                <a:ln>
                  <a:noFill/>
                </a:ln>
                <a:solidFill>
                  <a:prstClr val="black"/>
                </a:solidFill>
                <a:effectLst/>
                <a:uLnTx/>
                <a:uFillTx/>
                <a:latin typeface="Arial"/>
                <a:ea typeface="+mn-ea"/>
                <a:cs typeface="+mn-cs"/>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5" name="Rectangle 4" descr="Border box" title="Decorative">
            <a:extLst>
              <a:ext uri="{FF2B5EF4-FFF2-40B4-BE49-F238E27FC236}">
                <a16:creationId xmlns:a16="http://schemas.microsoft.com/office/drawing/2014/main" id="{ED9249EE-88CC-F8C7-B827-1E23CEC1D882}"/>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extBox 5">
            <a:extLst>
              <a:ext uri="{FF2B5EF4-FFF2-40B4-BE49-F238E27FC236}">
                <a16:creationId xmlns:a16="http://schemas.microsoft.com/office/drawing/2014/main" id="{CC394BEB-53DC-1932-F3B7-A79855D021B8}"/>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7" name="Rectangle 6">
            <a:extLst>
              <a:ext uri="{FF2B5EF4-FFF2-40B4-BE49-F238E27FC236}">
                <a16:creationId xmlns:a16="http://schemas.microsoft.com/office/drawing/2014/main" id="{B15E7F3D-B056-1A86-9504-8345473E17A6}"/>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2025 vs 2024.</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5D765663-B6CE-A7D8-9BF8-1F902140AF08}"/>
              </a:ext>
            </a:extLst>
          </p:cNvPr>
          <p:cNvGraphicFramePr>
            <a:graphicFrameLocks/>
          </p:cNvGraphicFramePr>
          <p:nvPr>
            <p:extLst>
              <p:ext uri="{D42A27DB-BD31-4B8C-83A1-F6EECF244321}">
                <p14:modId xmlns:p14="http://schemas.microsoft.com/office/powerpoint/2010/main" val="3114492962"/>
              </p:ext>
            </p:extLst>
          </p:nvPr>
        </p:nvGraphicFramePr>
        <p:xfrm>
          <a:off x="6071811" y="2493498"/>
          <a:ext cx="5700220" cy="310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45B046-9465-4E2A-BEEA-2C9B817163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EF1FDA9-47CC-4565-96F4-EE972FE6E56B}">
  <ds:schemaRefs>
    <ds:schemaRef ds:uri="http://purl.org/dc/terms/"/>
    <ds:schemaRef ds:uri="http://schemas.microsoft.com/office/2006/documentManagement/types"/>
    <ds:schemaRef ds:uri="c497441b-d3fe-4788-8629-aff52d38f515"/>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 ds:uri="1d162527-c308-4a98-98b8-9e726c57dd8b"/>
    <ds:schemaRef ds:uri="http://purl.org/dc/dcmitype/"/>
    <ds:schemaRef ds:uri="http://purl.org/dc/elements/1.1/"/>
  </ds:schemaRefs>
</ds:datastoreItem>
</file>

<file path=customXml/itemProps3.xml><?xml version="1.0" encoding="utf-8"?>
<ds:datastoreItem xmlns:ds="http://schemas.openxmlformats.org/officeDocument/2006/customXml" ds:itemID="{628C2AB8-5A29-44CA-B842-37BD354BEE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28453</TotalTime>
  <Words>8874</Words>
  <Application>Microsoft Office PowerPoint</Application>
  <PresentationFormat>Widescreen</PresentationFormat>
  <Paragraphs>1050</Paragraphs>
  <Slides>69</Slides>
  <Notes>58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69</vt:i4>
      </vt:variant>
    </vt:vector>
  </HeadingPairs>
  <TitlesOfParts>
    <vt:vector size="76" baseType="lpstr">
      <vt:lpstr>Arial</vt:lpstr>
      <vt:lpstr>Arial Black</vt:lpstr>
      <vt:lpstr>Calibri</vt:lpstr>
      <vt:lpstr>Calibri Light</vt:lpstr>
      <vt:lpstr>Courier New</vt:lpstr>
      <vt:lpstr>Wingdings</vt:lpstr>
      <vt:lpstr>Office Theme</vt:lpstr>
      <vt:lpstr>Sussex Partnership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 </vt:lpstr>
      <vt:lpstr>Summary of findings for your trust</vt:lpstr>
      <vt:lpstr>Best and worst performance relative to the national average</vt:lpstr>
      <vt:lpstr>NHS Community Mental Health Survey </vt:lpstr>
      <vt:lpstr>Scoring and benchmarking</vt:lpstr>
      <vt:lpstr>How questions are scored</vt:lpstr>
      <vt:lpstr>How to interpret benchmarking in this report</vt:lpstr>
      <vt:lpstr>How to interpret benchmarking in this report (continued)</vt:lpstr>
      <vt:lpstr>Section 1. Support while waiting </vt:lpstr>
      <vt:lpstr>Section 1. Support while waiting (continued)</vt:lpstr>
      <vt:lpstr>Section 2. Mental health team </vt:lpstr>
      <vt:lpstr>Section 2. Mental health team (continued)</vt:lpstr>
      <vt:lpstr>Section 2. Mental health team (continued)</vt:lpstr>
      <vt:lpstr>Section 3. Your care </vt:lpstr>
      <vt:lpstr>Section 3. Your care (continued)</vt:lpstr>
      <vt:lpstr>Section 3. Your care (continued)</vt:lpstr>
      <vt:lpstr>Section 4. Medication</vt:lpstr>
      <vt:lpstr>Section 4. Medication (continued)</vt:lpstr>
      <vt:lpstr>Section 4. Medication (continued)</vt:lpstr>
      <vt:lpstr>Section 5. Psychological therapies </vt:lpstr>
      <vt:lpstr>Section 5. Psychological therapies (continued)</vt:lpstr>
      <vt:lpstr>Section 6. Crisis care support </vt:lpstr>
      <vt:lpstr>Section 6. Crisis care support (continued)</vt:lpstr>
      <vt:lpstr>Section 7. Crisis care access </vt:lpstr>
      <vt:lpstr>Section 7. Crisis care access (continued)</vt:lpstr>
      <vt:lpstr>Section 8. Support with other areas of life</vt:lpstr>
      <vt:lpstr>Section 8. Support with other areas of life (continued)</vt:lpstr>
      <vt:lpstr>Section 8. Support with other areas of life (continued)</vt:lpstr>
      <vt:lpstr>Section 9. Support in accessing care </vt:lpstr>
      <vt:lpstr>Section 9. Support in accessing care (continued)</vt:lpstr>
      <vt:lpstr>Section 10. Respect, dignity and compassion </vt:lpstr>
      <vt:lpstr>Section 10. Respect, dignity and compassion (continued)</vt:lpstr>
      <vt:lpstr>Section 11. Overall experience</vt:lpstr>
      <vt:lpstr>Section 11. Overall experience (continued)</vt:lpstr>
      <vt:lpstr>Section 12. Feedback </vt:lpstr>
      <vt:lpstr>Section 12. Feedback (continued)</vt:lpstr>
      <vt:lpstr>Change over time</vt:lpstr>
      <vt:lpstr>How to interpret change over time in this report</vt:lpstr>
      <vt:lpstr>Section 1. Support while waiting</vt:lpstr>
      <vt:lpstr>Section 2. Mental health team</vt:lpstr>
      <vt:lpstr>Section 2. Mental health team (continued)</vt:lpstr>
      <vt:lpstr>Section 2. Mental health team (continued)</vt:lpstr>
      <vt:lpstr>Section 3. Your care</vt:lpstr>
      <vt:lpstr>Section 3. Your care (continued)</vt:lpstr>
      <vt:lpstr>Section 4. Medication</vt:lpstr>
      <vt:lpstr>Section 5. Psychological therapies</vt:lpstr>
      <vt:lpstr>Section 6. Crisis care support</vt:lpstr>
      <vt:lpstr>Section 7. Crisis care access</vt:lpstr>
      <vt:lpstr>Section 8. Support with other areas of life</vt:lpstr>
      <vt:lpstr>Section 8. Support with other areas of life (continued)</vt:lpstr>
      <vt:lpstr>Section 9. Support in accessing care</vt:lpstr>
      <vt:lpstr>Section 10. Respect, dignity and compassion</vt:lpstr>
      <vt:lpstr>Section 11. Overall experience</vt:lpstr>
      <vt:lpstr>Section 12. Feedback</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Samantha Guymer</cp:lastModifiedBy>
  <cp:revision>917</cp:revision>
  <dcterms:created xsi:type="dcterms:W3CDTF">2021-03-04T09:52:26Z</dcterms:created>
  <dcterms:modified xsi:type="dcterms:W3CDTF">2026-02-03T15:29:08Z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